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64" r:id="rId3"/>
    <p:sldId id="273" r:id="rId4"/>
    <p:sldId id="257" r:id="rId5"/>
    <p:sldId id="263" r:id="rId6"/>
    <p:sldId id="281" r:id="rId7"/>
    <p:sldId id="265" r:id="rId8"/>
    <p:sldId id="262" r:id="rId9"/>
    <p:sldId id="268" r:id="rId10"/>
    <p:sldId id="266" r:id="rId11"/>
    <p:sldId id="267" r:id="rId12"/>
    <p:sldId id="270" r:id="rId13"/>
    <p:sldId id="274" r:id="rId14"/>
    <p:sldId id="275" r:id="rId15"/>
    <p:sldId id="276" r:id="rId16"/>
    <p:sldId id="269" r:id="rId17"/>
    <p:sldId id="277" r:id="rId18"/>
    <p:sldId id="278" r:id="rId19"/>
  </p:sldIdLst>
  <p:sldSz cx="12192000" cy="6858000"/>
  <p:notesSz cx="6797675" cy="9929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C4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2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Desktop-ida0tp3\datos\AEFA\ACTUALIDAD-AEFA\2019\DATOS%20CULTIVO\TABLAS%20PAIS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Desktop-ida0tp3\datos\AEFA\ACTUALIDAD-AEFA\2019\DATOS%20CULTIVO\TABLAS%20PAIS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007C43"/>
                </a:solidFill>
                <a:latin typeface="+mn-lt"/>
                <a:ea typeface="+mn-ea"/>
                <a:cs typeface="+mn-cs"/>
              </a:defRPr>
            </a:pPr>
            <a:r>
              <a:rPr lang="es-ES" sz="2000" b="1" dirty="0">
                <a:solidFill>
                  <a:srgbClr val="007C43"/>
                </a:solidFill>
              </a:rPr>
              <a:t>EXPORTACION</a:t>
            </a:r>
            <a:r>
              <a:rPr lang="es-ES" sz="2000" b="1" baseline="0" dirty="0">
                <a:solidFill>
                  <a:srgbClr val="007C43"/>
                </a:solidFill>
              </a:rPr>
              <a:t> POR FORMATOS</a:t>
            </a:r>
            <a:endParaRPr lang="es-ES" sz="2000" b="1" dirty="0">
              <a:solidFill>
                <a:srgbClr val="007C43"/>
              </a:solidFill>
            </a:endParaRPr>
          </a:p>
        </c:rich>
      </c:tx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3298474517319089"/>
          <c:y val="0.1123915756578447"/>
          <c:w val="0.85600264379743352"/>
          <c:h val="0.630862588988944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'EXPORTACIONES CAMPAÑAS'!$B$4</c:f>
              <c:strCache>
                <c:ptCount val="1"/>
                <c:pt idx="0">
                  <c:v>Pellets </c:v>
                </c:pt>
              </c:strCache>
            </c:strRef>
          </c:tx>
          <c:spPr>
            <a:solidFill>
              <a:srgbClr val="4472C4"/>
            </a:solidFill>
            <a:ln w="25400">
              <a:noFill/>
            </a:ln>
          </c:spPr>
          <c:invertIfNegative val="0"/>
          <c:cat>
            <c:strRef>
              <c:f>'EXPORTACIONES CAMPAÑAS'!$C$3:$I$3</c:f>
              <c:strCache>
                <c:ptCount val="7"/>
                <c:pt idx="0">
                  <c:v>18/19</c:v>
                </c:pt>
                <c:pt idx="1">
                  <c:v>17-18</c:v>
                </c:pt>
                <c:pt idx="2">
                  <c:v>16-17</c:v>
                </c:pt>
                <c:pt idx="3">
                  <c:v>15-16</c:v>
                </c:pt>
                <c:pt idx="4">
                  <c:v>14-15</c:v>
                </c:pt>
                <c:pt idx="5">
                  <c:v>13-14</c:v>
                </c:pt>
                <c:pt idx="6">
                  <c:v>12-13</c:v>
                </c:pt>
              </c:strCache>
            </c:strRef>
          </c:cat>
          <c:val>
            <c:numRef>
              <c:f>'EXPORTACIONES CAMPAÑAS'!$C$4:$I$4</c:f>
              <c:numCache>
                <c:formatCode>#,##0</c:formatCode>
                <c:ptCount val="7"/>
                <c:pt idx="0">
                  <c:v>319082.18</c:v>
                </c:pt>
                <c:pt idx="1">
                  <c:v>285703.32711000001</c:v>
                </c:pt>
                <c:pt idx="2">
                  <c:v>289068.32351999998</c:v>
                </c:pt>
                <c:pt idx="3">
                  <c:v>280461.02036000002</c:v>
                </c:pt>
                <c:pt idx="4">
                  <c:v>302039.16188999999</c:v>
                </c:pt>
                <c:pt idx="5">
                  <c:v>303634.76710999996</c:v>
                </c:pt>
                <c:pt idx="6">
                  <c:v>568100.21059999999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81-465C-85E2-39F2C66603E8}"/>
            </c:ext>
          </c:extLst>
        </c:ser>
        <c:ser>
          <c:idx val="1"/>
          <c:order val="1"/>
          <c:tx>
            <c:strRef>
              <c:f>'EXPORTACIONES CAMPAÑAS'!$B$5</c:f>
              <c:strCache>
                <c:ptCount val="1"/>
                <c:pt idx="0">
                  <c:v>Balas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cat>
            <c:strRef>
              <c:f>'EXPORTACIONES CAMPAÑAS'!$C$3:$I$3</c:f>
              <c:strCache>
                <c:ptCount val="7"/>
                <c:pt idx="0">
                  <c:v>18/19</c:v>
                </c:pt>
                <c:pt idx="1">
                  <c:v>17-18</c:v>
                </c:pt>
                <c:pt idx="2">
                  <c:v>16-17</c:v>
                </c:pt>
                <c:pt idx="3">
                  <c:v>15-16</c:v>
                </c:pt>
                <c:pt idx="4">
                  <c:v>14-15</c:v>
                </c:pt>
                <c:pt idx="5">
                  <c:v>13-14</c:v>
                </c:pt>
                <c:pt idx="6">
                  <c:v>12-13</c:v>
                </c:pt>
              </c:strCache>
            </c:strRef>
          </c:cat>
          <c:val>
            <c:numRef>
              <c:f>'EXPORTACIONES CAMPAÑAS'!$C$5:$I$5</c:f>
              <c:numCache>
                <c:formatCode>#,##0</c:formatCode>
                <c:ptCount val="7"/>
                <c:pt idx="0">
                  <c:v>805740.87</c:v>
                </c:pt>
                <c:pt idx="1">
                  <c:v>839462.70509099984</c:v>
                </c:pt>
                <c:pt idx="2">
                  <c:v>871062.72815200011</c:v>
                </c:pt>
                <c:pt idx="3">
                  <c:v>892596.8534449999</c:v>
                </c:pt>
                <c:pt idx="4">
                  <c:v>710201.97312400013</c:v>
                </c:pt>
                <c:pt idx="5">
                  <c:v>662422.82027900021</c:v>
                </c:pt>
                <c:pt idx="6">
                  <c:v>580720.60263999994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81-465C-85E2-39F2C66603E8}"/>
            </c:ext>
          </c:extLst>
        </c:ser>
        <c:ser>
          <c:idx val="2"/>
          <c:order val="2"/>
          <c:tx>
            <c:strRef>
              <c:f>'EXPORTACIONES CAMPAÑAS'!$B$6</c:f>
              <c:strCache>
                <c:ptCount val="1"/>
                <c:pt idx="0">
                  <c:v>TOTAL 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1.125.166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81-465C-85E2-39F2C66603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rgbClr val="007C43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'EXPORTACIONES CAMPAÑAS'!$C$3:$I$3</c:f>
              <c:strCache>
                <c:ptCount val="7"/>
                <c:pt idx="0">
                  <c:v>18/19</c:v>
                </c:pt>
                <c:pt idx="1">
                  <c:v>17-18</c:v>
                </c:pt>
                <c:pt idx="2">
                  <c:v>16-17</c:v>
                </c:pt>
                <c:pt idx="3">
                  <c:v>15-16</c:v>
                </c:pt>
                <c:pt idx="4">
                  <c:v>14-15</c:v>
                </c:pt>
                <c:pt idx="5">
                  <c:v>13-14</c:v>
                </c:pt>
                <c:pt idx="6">
                  <c:v>12-13</c:v>
                </c:pt>
              </c:strCache>
            </c:strRef>
          </c:cat>
          <c:val>
            <c:numRef>
              <c:f>'EXPORTACIONES CAMPAÑAS'!$C$6:$I$6</c:f>
              <c:numCache>
                <c:formatCode>#,##0</c:formatCode>
                <c:ptCount val="7"/>
                <c:pt idx="0">
                  <c:v>1124823</c:v>
                </c:pt>
                <c:pt idx="1">
                  <c:v>1125166.032201</c:v>
                </c:pt>
                <c:pt idx="2">
                  <c:v>1160131.051672</c:v>
                </c:pt>
                <c:pt idx="3">
                  <c:v>1159261.7460650001</c:v>
                </c:pt>
                <c:pt idx="4">
                  <c:v>1012241.1350140001</c:v>
                </c:pt>
                <c:pt idx="5">
                  <c:v>966057.58738900023</c:v>
                </c:pt>
                <c:pt idx="6">
                  <c:v>1148820.8132399998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81-465C-85E2-39F2C66603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41020216"/>
        <c:axId val="1"/>
        <c:axId val="0"/>
      </c:bar3DChart>
      <c:catAx>
        <c:axId val="541020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410202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000" b="0" i="1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454294884838768E-2"/>
          <c:y val="0.14775959747020143"/>
          <c:w val="0.93050299797274727"/>
          <c:h val="0.80789235169009443"/>
        </c:manualLayout>
      </c:layout>
      <c:lineChart>
        <c:grouping val="standard"/>
        <c:varyColors val="0"/>
        <c:ser>
          <c:idx val="0"/>
          <c:order val="0"/>
          <c:tx>
            <c:strRef>
              <c:f>China!$B$12</c:f>
              <c:strCache>
                <c:ptCount val="1"/>
                <c:pt idx="0">
                  <c:v>Pellets</c:v>
                </c:pt>
              </c:strCache>
            </c:strRef>
          </c:tx>
          <c:spPr>
            <a:ln w="41275" cap="rnd">
              <a:solidFill>
                <a:schemeClr val="accent6"/>
              </a:solidFill>
              <a:prstDash val="dash"/>
            </a:ln>
            <a:effectLst>
              <a:glow rad="139700">
                <a:schemeClr val="accent6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3.0193236714975868E-2"/>
                  <c:y val="-3.34069630983704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D85-4D09-A846-118F3CC01D2D}"/>
                </c:ext>
              </c:extLst>
            </c:dLbl>
            <c:dLbl>
              <c:idx val="1"/>
              <c:layout>
                <c:manualLayout>
                  <c:x val="-9.6618357487922267E-3"/>
                  <c:y val="-3.7861224844819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D85-4D09-A846-118F3CC01D2D}"/>
                </c:ext>
              </c:extLst>
            </c:dLbl>
            <c:dLbl>
              <c:idx val="2"/>
              <c:layout>
                <c:manualLayout>
                  <c:x val="-1.0869565217391393E-2"/>
                  <c:y val="3.7861224844819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D85-4D09-A846-118F3CC01D2D}"/>
                </c:ext>
              </c:extLst>
            </c:dLbl>
            <c:dLbl>
              <c:idx val="3"/>
              <c:layout>
                <c:manualLayout>
                  <c:x val="9.6618357487922701E-3"/>
                  <c:y val="-1.1135654366123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D85-4D09-A846-118F3CC01D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33CC33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China!$C$10:$G$11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China!$C$12:$G$12</c:f>
              <c:numCache>
                <c:formatCode>[$-10C0A]#,##0;\-#,##0</c:formatCode>
                <c:ptCount val="5"/>
                <c:pt idx="0">
                  <c:v>32795.870000000003</c:v>
                </c:pt>
                <c:pt idx="1">
                  <c:v>35773</c:v>
                </c:pt>
                <c:pt idx="2">
                  <c:v>31562</c:v>
                </c:pt>
                <c:pt idx="3">
                  <c:v>29275.81</c:v>
                </c:pt>
                <c:pt idx="4">
                  <c:v>9218.8850000000002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85-4D09-A846-118F3CC01D2D}"/>
            </c:ext>
          </c:extLst>
        </c:ser>
        <c:ser>
          <c:idx val="1"/>
          <c:order val="1"/>
          <c:tx>
            <c:strRef>
              <c:f>China!$B$13</c:f>
              <c:strCache>
                <c:ptCount val="1"/>
                <c:pt idx="0">
                  <c:v>Balas</c:v>
                </c:pt>
              </c:strCache>
            </c:strRef>
          </c:tx>
          <c:spPr>
            <a:ln w="53975" cap="rnd">
              <a:solidFill>
                <a:schemeClr val="accent5"/>
              </a:solidFill>
            </a:ln>
            <a:effectLst>
              <a:glow rad="139700">
                <a:schemeClr val="accent5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7.9710144927536253E-2"/>
                  <c:y val="2.0044177859022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D85-4D09-A846-118F3CC01D2D}"/>
                </c:ext>
              </c:extLst>
            </c:dLbl>
            <c:dLbl>
              <c:idx val="1"/>
              <c:layout>
                <c:manualLayout>
                  <c:x val="-1.0869565217391304E-2"/>
                  <c:y val="3.5634093971595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D85-4D09-A846-118F3CC01D2D}"/>
                </c:ext>
              </c:extLst>
            </c:dLbl>
            <c:dLbl>
              <c:idx val="2"/>
              <c:layout>
                <c:manualLayout>
                  <c:x val="3.5024154589371893E-2"/>
                  <c:y val="-2.67255704786963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D85-4D09-A846-118F3CC01D2D}"/>
                </c:ext>
              </c:extLst>
            </c:dLbl>
            <c:dLbl>
              <c:idx val="3"/>
              <c:layout>
                <c:manualLayout>
                  <c:x val="-3.0193236714975844E-2"/>
                  <c:y val="5.79054027038420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D85-4D09-A846-118F3CC01D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China!$C$10:$G$11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China!$C$13:$G$13</c:f>
              <c:numCache>
                <c:formatCode>[$-10C0A]#,##0;\-#,##0</c:formatCode>
                <c:ptCount val="5"/>
                <c:pt idx="0">
                  <c:v>203229.53</c:v>
                </c:pt>
                <c:pt idx="1">
                  <c:v>29026</c:v>
                </c:pt>
                <c:pt idx="2">
                  <c:v>36320.014999999999</c:v>
                </c:pt>
                <c:pt idx="3">
                  <c:v>105865.22500000001</c:v>
                </c:pt>
                <c:pt idx="4">
                  <c:v>66851.399999999994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85-4D09-A846-118F3CC01D2D}"/>
            </c:ext>
          </c:extLst>
        </c:ser>
        <c:ser>
          <c:idx val="2"/>
          <c:order val="2"/>
          <c:tx>
            <c:strRef>
              <c:f>China!$B$14</c:f>
              <c:strCache>
                <c:ptCount val="1"/>
                <c:pt idx="0">
                  <c:v>TONELADAS TOTALES</c:v>
                </c:pt>
              </c:strCache>
            </c:strRef>
          </c:tx>
          <c:spPr>
            <a:ln w="98425" cap="rnd" cmpd="sng">
              <a:solidFill>
                <a:schemeClr val="accent4"/>
              </a:solidFill>
              <a:prstDash val="sysDot"/>
            </a:ln>
            <a:effectLst>
              <a:glow rad="139700">
                <a:schemeClr val="accent4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1"/>
              <c:layout>
                <c:manualLayout>
                  <c:x val="-8.4541062801932361E-3"/>
                  <c:y val="-4.89968792109433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D85-4D09-A846-118F3CC01D2D}"/>
                </c:ext>
              </c:extLst>
            </c:dLbl>
            <c:dLbl>
              <c:idx val="2"/>
              <c:layout>
                <c:manualLayout>
                  <c:x val="-4.8309178743961352E-2"/>
                  <c:y val="-5.34511409573927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85-4D09-A846-118F3CC01D2D}"/>
                </c:ext>
              </c:extLst>
            </c:dLbl>
            <c:dLbl>
              <c:idx val="3"/>
              <c:layout>
                <c:manualLayout>
                  <c:x val="8.856580457753038E-17"/>
                  <c:y val="-5.5678271830617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D85-4D09-A846-118F3CC01D2D}"/>
                </c:ext>
              </c:extLst>
            </c:dLbl>
            <c:dLbl>
              <c:idx val="4"/>
              <c:layout>
                <c:manualLayout>
                  <c:x val="4.830917874396135E-3"/>
                  <c:y val="-4.4542617464494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D85-4D09-A846-118F3CC01D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China!$C$10:$G$11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China!$C$14:$G$14</c:f>
              <c:numCache>
                <c:formatCode>[$-10C0A]#,##0;\-#,##0</c:formatCode>
                <c:ptCount val="5"/>
                <c:pt idx="0">
                  <c:v>236025</c:v>
                </c:pt>
                <c:pt idx="1">
                  <c:v>64799.199999999997</c:v>
                </c:pt>
                <c:pt idx="2">
                  <c:v>67882.14499999999</c:v>
                </c:pt>
                <c:pt idx="3">
                  <c:v>135141.035</c:v>
                </c:pt>
                <c:pt idx="4">
                  <c:v>76070.285000000003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D85-4D09-A846-118F3CC01D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8950352"/>
        <c:axId val="448954832"/>
      </c:lineChart>
      <c:catAx>
        <c:axId val="44895035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1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8954832"/>
        <c:crosses val="autoZero"/>
        <c:auto val="1"/>
        <c:lblAlgn val="ctr"/>
        <c:lblOffset val="100"/>
        <c:noMultiLvlLbl val="0"/>
      </c:catAx>
      <c:valAx>
        <c:axId val="44895483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[$-10C0A]#,##0;\-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8950352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spc="50" baseline="0">
                <a:solidFill>
                  <a:srgbClr val="007C43"/>
                </a:solidFill>
                <a:latin typeface="+mn-lt"/>
                <a:ea typeface="+mn-ea"/>
                <a:cs typeface="+mn-cs"/>
              </a:defRPr>
            </a:pPr>
            <a:r>
              <a:rPr lang="es-ES" sz="2400">
                <a:solidFill>
                  <a:srgbClr val="007C43"/>
                </a:solidFill>
              </a:rPr>
              <a:t>JORDANIA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spc="50" baseline="0">
              <a:solidFill>
                <a:srgbClr val="007C43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Jordania!$B$20</c:f>
              <c:strCache>
                <c:ptCount val="1"/>
                <c:pt idx="0">
                  <c:v>Pellets</c:v>
                </c:pt>
              </c:strCache>
            </c:strRef>
          </c:tx>
          <c:spPr>
            <a:gradFill>
              <a:gsLst>
                <a:gs pos="100000">
                  <a:schemeClr val="accent6">
                    <a:alpha val="0"/>
                  </a:schemeClr>
                </a:gs>
                <a:gs pos="50000">
                  <a:schemeClr val="accent6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-1.5251566352162521E-2"/>
                  <c:y val="-1.9693210788840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B8-4DFB-BC5B-979338A685A0}"/>
                </c:ext>
              </c:extLst>
            </c:dLbl>
            <c:dLbl>
              <c:idx val="4"/>
              <c:layout>
                <c:manualLayout>
                  <c:x val="-3.0503132704324882E-2"/>
                  <c:y val="3.93864215776804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9B8-4DFB-BC5B-979338A685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7C43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Jordania!$C$19:$G$19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Jordania!$C$20:$G$20</c:f>
              <c:numCache>
                <c:formatCode>[$-10C0A]#,##0;\-#,##0</c:formatCode>
                <c:ptCount val="5"/>
                <c:pt idx="0">
                  <c:v>15111.3</c:v>
                </c:pt>
                <c:pt idx="1">
                  <c:v>21277</c:v>
                </c:pt>
                <c:pt idx="2">
                  <c:v>33828.35</c:v>
                </c:pt>
                <c:pt idx="3">
                  <c:v>34053.339999999997</c:v>
                </c:pt>
                <c:pt idx="4">
                  <c:v>14314.78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FA99-4890-BBCA-66916B25578D}"/>
            </c:ext>
          </c:extLst>
        </c:ser>
        <c:ser>
          <c:idx val="1"/>
          <c:order val="1"/>
          <c:tx>
            <c:strRef>
              <c:f>Jordania!$B$21</c:f>
              <c:strCache>
                <c:ptCount val="1"/>
                <c:pt idx="0">
                  <c:v>Balas</c:v>
                </c:pt>
              </c:strCache>
            </c:strRef>
          </c:tx>
          <c:spPr>
            <a:gradFill>
              <a:gsLst>
                <a:gs pos="100000">
                  <a:schemeClr val="accent5">
                    <a:alpha val="0"/>
                  </a:schemeClr>
                </a:gs>
                <a:gs pos="50000">
                  <a:schemeClr val="accent5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9.8045783692472833E-3"/>
                  <c:y val="-7.220760541066148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9B8-4DFB-BC5B-979338A685A0}"/>
                </c:ext>
              </c:extLst>
            </c:dLbl>
            <c:dLbl>
              <c:idx val="1"/>
              <c:layout>
                <c:manualLayout>
                  <c:x val="-6.536385579498269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B8-4DFB-BC5B-979338A685A0}"/>
                </c:ext>
              </c:extLst>
            </c:dLbl>
            <c:dLbl>
              <c:idx val="2"/>
              <c:layout>
                <c:manualLayout>
                  <c:x val="2.723493991457579E-2"/>
                  <c:y val="-5.90796323665207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B8-4DFB-BC5B-979338A685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Jordania!$C$19:$G$19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Jordania!$C$21:$G$21</c:f>
              <c:numCache>
                <c:formatCode>[$-10C0A]#,##0;\-#,##0</c:formatCode>
                <c:ptCount val="5"/>
                <c:pt idx="0">
                  <c:v>36033.480000000003</c:v>
                </c:pt>
                <c:pt idx="1">
                  <c:v>45621</c:v>
                </c:pt>
                <c:pt idx="2">
                  <c:v>31530.376</c:v>
                </c:pt>
                <c:pt idx="3">
                  <c:v>8113.77</c:v>
                </c:pt>
                <c:pt idx="4">
                  <c:v>14376.16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FA99-4890-BBCA-66916B25578D}"/>
            </c:ext>
          </c:extLst>
        </c:ser>
        <c:ser>
          <c:idx val="2"/>
          <c:order val="2"/>
          <c:tx>
            <c:strRef>
              <c:f>Jordania!$B$22</c:f>
              <c:strCache>
                <c:ptCount val="1"/>
                <c:pt idx="0">
                  <c:v>Toneladas</c:v>
                </c:pt>
              </c:strCache>
            </c:strRef>
          </c:tx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Jordania!$C$19:$G$19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Jordania!$C$22:$G$22</c:f>
              <c:numCache>
                <c:formatCode>[$-10C0A]#,##0;\-#,##0</c:formatCode>
                <c:ptCount val="5"/>
                <c:pt idx="0">
                  <c:v>51145</c:v>
                </c:pt>
                <c:pt idx="1">
                  <c:v>66899.44</c:v>
                </c:pt>
                <c:pt idx="2">
                  <c:v>65358.725999999995</c:v>
                </c:pt>
                <c:pt idx="3">
                  <c:v>42167.11</c:v>
                </c:pt>
                <c:pt idx="4">
                  <c:v>28690.94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FA99-4890-BBCA-66916B255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631123856"/>
        <c:axId val="631124496"/>
        <c:axId val="0"/>
      </c:bar3DChart>
      <c:catAx>
        <c:axId val="63112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31124496"/>
        <c:crosses val="autoZero"/>
        <c:auto val="1"/>
        <c:lblAlgn val="ctr"/>
        <c:lblOffset val="100"/>
        <c:noMultiLvlLbl val="0"/>
      </c:catAx>
      <c:valAx>
        <c:axId val="631124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[$-10C0A]#,##0;\-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31123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7C43"/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>
                <a:solidFill>
                  <a:srgbClr val="007C43"/>
                </a:solidFill>
              </a:rPr>
              <a:t>LÍBANO</a:t>
            </a:r>
            <a:endParaRPr lang="en-US" sz="1800" dirty="0">
              <a:solidFill>
                <a:srgbClr val="007C43"/>
              </a:solidFill>
            </a:endParaRP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7C43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.14244433114066729"/>
          <c:y val="3.5383953555474287E-2"/>
          <c:w val="0.83712479253661698"/>
          <c:h val="0.775669409088086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Libano!$B$21</c:f>
              <c:strCache>
                <c:ptCount val="1"/>
                <c:pt idx="0">
                  <c:v>Pellets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elete val="1"/>
          </c:dLbls>
          <c:cat>
            <c:strRef>
              <c:f>Libano!$C$19:$G$20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Libano!$C$21:$G$21</c:f>
              <c:numCache>
                <c:formatCode>[$-10C0A]#,##0;\-#,##0</c:formatCode>
                <c:ptCount val="5"/>
                <c:pt idx="0">
                  <c:v>25084</c:v>
                </c:pt>
                <c:pt idx="1">
                  <c:v>24241</c:v>
                </c:pt>
                <c:pt idx="2">
                  <c:v>15931.79</c:v>
                </c:pt>
                <c:pt idx="3" formatCode="[$-10C0A]#,##0.00;\-#,##0.00">
                  <c:v>9605.2199999999993</c:v>
                </c:pt>
                <c:pt idx="4" formatCode="[$-10C0A]#,##0.00;\-#,##0.00">
                  <c:v>11966.32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AF-465F-AF4F-8F6F67E04199}"/>
            </c:ext>
          </c:extLst>
        </c:ser>
        <c:ser>
          <c:idx val="1"/>
          <c:order val="1"/>
          <c:tx>
            <c:strRef>
              <c:f>Libano!$B$22</c:f>
              <c:strCache>
                <c:ptCount val="1"/>
                <c:pt idx="0">
                  <c:v>Balas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elete val="1"/>
          </c:dLbls>
          <c:cat>
            <c:strRef>
              <c:f>Libano!$C$19:$G$20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Libano!$C$22:$G$22</c:f>
              <c:numCache>
                <c:formatCode>[$-10C0A]#,##0;\-#,##0</c:formatCode>
                <c:ptCount val="5"/>
                <c:pt idx="0">
                  <c:v>9124.07</c:v>
                </c:pt>
                <c:pt idx="1">
                  <c:v>11125</c:v>
                </c:pt>
                <c:pt idx="2">
                  <c:v>5559.33</c:v>
                </c:pt>
                <c:pt idx="3" formatCode="[$-10C0A]#,##0.00;\-#,##0.00">
                  <c:v>4384.4399999999996</c:v>
                </c:pt>
                <c:pt idx="4" formatCode="[$-10C0A]#,##0.00;\-#,##0.00">
                  <c:v>7561.7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AF-465F-AF4F-8F6F67E04199}"/>
            </c:ext>
          </c:extLst>
        </c:ser>
        <c:ser>
          <c:idx val="2"/>
          <c:order val="2"/>
          <c:tx>
            <c:strRef>
              <c:f>Libano!$B$23</c:f>
              <c:strCache>
                <c:ptCount val="1"/>
                <c:pt idx="0">
                  <c:v>TONELADAS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elete val="1"/>
          </c:dLbls>
          <c:cat>
            <c:strRef>
              <c:f>Libano!$C$19:$G$20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Libano!$C$23:$G$23</c:f>
              <c:numCache>
                <c:formatCode>[$-10C0A]#,##0;\-#,##0</c:formatCode>
                <c:ptCount val="5"/>
                <c:pt idx="0">
                  <c:v>34208</c:v>
                </c:pt>
                <c:pt idx="1">
                  <c:v>35366.589999999997</c:v>
                </c:pt>
                <c:pt idx="2">
                  <c:v>21491.119999999999</c:v>
                </c:pt>
                <c:pt idx="3">
                  <c:v>14080.74</c:v>
                </c:pt>
                <c:pt idx="4">
                  <c:v>19528.02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AF-465F-AF4F-8F6F67E0419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94394288"/>
        <c:axId val="594394928"/>
      </c:barChart>
      <c:catAx>
        <c:axId val="59439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94394928"/>
        <c:crosses val="autoZero"/>
        <c:auto val="1"/>
        <c:lblAlgn val="ctr"/>
        <c:lblOffset val="100"/>
        <c:noMultiLvlLbl val="0"/>
      </c:catAx>
      <c:valAx>
        <c:axId val="594394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10C0A]#,##0;\-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943942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rgbClr val="007C43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rgbClr val="007C43"/>
                </a:solidFill>
              </a:rPr>
              <a:t>ARABIA</a:t>
            </a:r>
            <a:r>
              <a:rPr lang="en-US" sz="2800" b="1" baseline="0">
                <a:solidFill>
                  <a:srgbClr val="007C43"/>
                </a:solidFill>
              </a:rPr>
              <a:t> SAUDÍ</a:t>
            </a:r>
            <a:endParaRPr lang="en-US" sz="2800" b="1">
              <a:solidFill>
                <a:srgbClr val="007C43"/>
              </a:solidFill>
            </a:endParaRPr>
          </a:p>
        </c:rich>
      </c:tx>
      <c:layout>
        <c:manualLayout>
          <c:xMode val="edge"/>
          <c:yMode val="edge"/>
          <c:x val="0.37669563944603013"/>
          <c:y val="3.9782216822973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rgbClr val="007C43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2184456953600299E-2"/>
          <c:y val="0.14842120003862383"/>
          <c:w val="0.91781554304639967"/>
          <c:h val="0.8280371321361628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'Arabia Saudi'!$B$16</c:f>
              <c:strCache>
                <c:ptCount val="1"/>
                <c:pt idx="0">
                  <c:v>Pellets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2"/>
              <c:layout>
                <c:manualLayout>
                  <c:x val="1.1478420569329659E-2"/>
                  <c:y val="8.16732206210733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4AF-4E61-AC1B-BF02C89C59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'Arabia Saudi'!$C$14:$G$15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'Arabia Saudi'!$C$16:$G$16</c:f>
              <c:numCache>
                <c:formatCode>General</c:formatCode>
                <c:ptCount val="5"/>
                <c:pt idx="0" formatCode="[$-10C0A]#,##0;\-#,##0">
                  <c:v>789.81</c:v>
                </c:pt>
                <c:pt idx="2" formatCode="[$-10C0A]#,##0;\-#,##0">
                  <c:v>52</c:v>
                </c:pt>
                <c:pt idx="3" formatCode="[$-10C0A]#,##0;\-#,##0">
                  <c:v>17026.201300000001</c:v>
                </c:pt>
                <c:pt idx="4" formatCode="[$-10C0A]#,##0;\-#,##0">
                  <c:v>5165.75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98-4D9C-806D-5BD9AC0FCDF1}"/>
            </c:ext>
          </c:extLst>
        </c:ser>
        <c:ser>
          <c:idx val="1"/>
          <c:order val="1"/>
          <c:tx>
            <c:strRef>
              <c:f>'Arabia Saudi'!$B$17</c:f>
              <c:strCache>
                <c:ptCount val="1"/>
                <c:pt idx="0">
                  <c:v>Balas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0561056105610561E-2"/>
                  <c:y val="7.36648250460405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098-4D9C-806D-5BD9AC0FCDF1}"/>
                </c:ext>
              </c:extLst>
            </c:dLbl>
            <c:dLbl>
              <c:idx val="1"/>
              <c:layout>
                <c:manualLayout>
                  <c:x val="5.2805280528052806E-3"/>
                  <c:y val="1.10497237569060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098-4D9C-806D-5BD9AC0FCDF1}"/>
                </c:ext>
              </c:extLst>
            </c:dLbl>
            <c:dLbl>
              <c:idx val="2"/>
              <c:layout>
                <c:manualLayout>
                  <c:x val="2.6402640264026306E-2"/>
                  <c:y val="2.20994475138120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98-4D9C-806D-5BD9AC0FCD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'Arabia Saudi'!$C$14:$G$15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'Arabia Saudi'!$C$17:$G$17</c:f>
              <c:numCache>
                <c:formatCode>[$-10C0A]#,##0;\-#,##0</c:formatCode>
                <c:ptCount val="5"/>
                <c:pt idx="0">
                  <c:v>16608.169999999998</c:v>
                </c:pt>
                <c:pt idx="1">
                  <c:v>24817.14</c:v>
                </c:pt>
                <c:pt idx="2">
                  <c:v>103081.60553999999</c:v>
                </c:pt>
                <c:pt idx="3">
                  <c:v>92271.187849999988</c:v>
                </c:pt>
                <c:pt idx="4">
                  <c:v>42657.962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98-4D9C-806D-5BD9AC0FCDF1}"/>
            </c:ext>
          </c:extLst>
        </c:ser>
        <c:ser>
          <c:idx val="2"/>
          <c:order val="2"/>
          <c:tx>
            <c:strRef>
              <c:f>'Arabia Saudi'!$B$18</c:f>
              <c:strCache>
                <c:ptCount val="1"/>
                <c:pt idx="0">
                  <c:v>TONELADAS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3201320132013201E-2"/>
                  <c:y val="-7.36648250460405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98-4D9C-806D-5BD9AC0FCDF1}"/>
                </c:ext>
              </c:extLst>
            </c:dLbl>
            <c:dLbl>
              <c:idx val="1"/>
              <c:layout>
                <c:manualLayout>
                  <c:x val="2.3762376237623763E-2"/>
                  <c:y val="-1.4732965009208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098-4D9C-806D-5BD9AC0FCDF1}"/>
                </c:ext>
              </c:extLst>
            </c:dLbl>
            <c:dLbl>
              <c:idx val="2"/>
              <c:layout>
                <c:manualLayout>
                  <c:x val="1.8481848184818482E-2"/>
                  <c:y val="-1.4732965009208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098-4D9C-806D-5BD9AC0FCDF1}"/>
                </c:ext>
              </c:extLst>
            </c:dLbl>
            <c:dLbl>
              <c:idx val="3"/>
              <c:layout>
                <c:manualLayout>
                  <c:x val="-1.6834822357712388E-16"/>
                  <c:y val="-3.9133691505776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098-4D9C-806D-5BD9AC0FCD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'Arabia Saudi'!$C$14:$G$15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'Arabia Saudi'!$C$18:$G$18</c:f>
              <c:numCache>
                <c:formatCode>[$-10C0A]#,##0;\-#,##0</c:formatCode>
                <c:ptCount val="5"/>
                <c:pt idx="0">
                  <c:v>17398</c:v>
                </c:pt>
                <c:pt idx="1">
                  <c:v>24817.14</c:v>
                </c:pt>
                <c:pt idx="2">
                  <c:v>103133.56554</c:v>
                </c:pt>
                <c:pt idx="3">
                  <c:v>109297.38914999999</c:v>
                </c:pt>
                <c:pt idx="4">
                  <c:v>47823.712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098-4D9C-806D-5BD9AC0FCD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70444432"/>
        <c:axId val="670446992"/>
        <c:axId val="0"/>
      </c:bar3DChart>
      <c:catAx>
        <c:axId val="670444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240000" spcFirstLastPara="1" vertOverflow="ellipsis" wrap="square" anchor="ctr" anchorCtr="1"/>
          <a:lstStyle/>
          <a:p>
            <a:pPr>
              <a:defRPr sz="2000" b="1" i="1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70446992"/>
        <c:crosses val="autoZero"/>
        <c:auto val="1"/>
        <c:lblAlgn val="ctr"/>
        <c:lblOffset val="100"/>
        <c:noMultiLvlLbl val="0"/>
      </c:catAx>
      <c:valAx>
        <c:axId val="670446992"/>
        <c:scaling>
          <c:orientation val="minMax"/>
        </c:scaling>
        <c:delete val="1"/>
        <c:axPos val="b"/>
        <c:numFmt formatCode="[$-10C0A]#,##0;\-#,##0" sourceLinked="1"/>
        <c:majorTickMark val="none"/>
        <c:minorTickMark val="none"/>
        <c:tickLblPos val="nextTo"/>
        <c:crossAx val="67044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6102333996921283"/>
          <c:y val="0.8882018496639541"/>
          <c:w val="0.43416813492372863"/>
          <c:h val="6.88461594234422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cap="none" spc="50" baseline="0">
                <a:solidFill>
                  <a:srgbClr val="007C43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rgbClr val="007C43"/>
                </a:solidFill>
              </a:rPr>
              <a:t>MARRUECOS</a:t>
            </a:r>
          </a:p>
        </c:rich>
      </c:tx>
      <c:layout>
        <c:manualLayout>
          <c:xMode val="edge"/>
          <c:yMode val="edge"/>
          <c:x val="0.40024911404124086"/>
          <c:y val="1.86161981634667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none" spc="50" baseline="0">
              <a:solidFill>
                <a:srgbClr val="007C43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lt1"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Marruecos!$B$11</c:f>
              <c:strCache>
                <c:ptCount val="1"/>
                <c:pt idx="0">
                  <c:v>Pellets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Marruecos!$C$9:$G$10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Marruecos!$C$11:$G$11</c:f>
              <c:numCache>
                <c:formatCode>[$-10C0A]#,##0;\-#,##0</c:formatCode>
                <c:ptCount val="5"/>
                <c:pt idx="0">
                  <c:v>10702.02</c:v>
                </c:pt>
                <c:pt idx="1">
                  <c:v>8106</c:v>
                </c:pt>
                <c:pt idx="2">
                  <c:v>27965.117999999999</c:v>
                </c:pt>
                <c:pt idx="3">
                  <c:v>6787.34</c:v>
                </c:pt>
                <c:pt idx="4">
                  <c:v>14817.36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94-4492-B1C3-1CA0BAAA05D5}"/>
            </c:ext>
          </c:extLst>
        </c:ser>
        <c:ser>
          <c:idx val="1"/>
          <c:order val="1"/>
          <c:tx>
            <c:strRef>
              <c:f>Marruecos!$B$12</c:f>
              <c:strCache>
                <c:ptCount val="1"/>
                <c:pt idx="0">
                  <c:v>Balas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1"/>
              <c:layout>
                <c:manualLayout>
                  <c:x val="-1.845274797923339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94-4492-B1C3-1CA0BAAA05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Marruecos!$C$9:$G$10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Marruecos!$C$12:$G$12</c:f>
              <c:numCache>
                <c:formatCode>[$-10C0A]#,##0;\-#,##0</c:formatCode>
                <c:ptCount val="5"/>
                <c:pt idx="0">
                  <c:v>1218.95</c:v>
                </c:pt>
                <c:pt idx="1">
                  <c:v>21610.639999999999</c:v>
                </c:pt>
                <c:pt idx="2">
                  <c:v>6804.0290000000005</c:v>
                </c:pt>
                <c:pt idx="3">
                  <c:v>234.29499999999999</c:v>
                </c:pt>
                <c:pt idx="4">
                  <c:v>44.58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94-4492-B1C3-1CA0BAAA05D5}"/>
            </c:ext>
          </c:extLst>
        </c:ser>
        <c:ser>
          <c:idx val="2"/>
          <c:order val="2"/>
          <c:tx>
            <c:strRef>
              <c:f>Marruecos!$B$13</c:f>
              <c:strCache>
                <c:ptCount val="1"/>
                <c:pt idx="0">
                  <c:v>TONELADAS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6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3065934974041722E-2"/>
                  <c:y val="-2.2770398481973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94-4492-B1C3-1CA0BAAA05D5}"/>
                </c:ext>
              </c:extLst>
            </c:dLbl>
            <c:dLbl>
              <c:idx val="4"/>
              <c:layout>
                <c:manualLayout>
                  <c:x val="6.458461792731687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94-4492-B1C3-1CA0BAAA05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Marruecos!$C$9:$G$10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Marruecos!$C$13:$G$13</c:f>
              <c:numCache>
                <c:formatCode>[$-10C0A]#,##0;\-#,##0</c:formatCode>
                <c:ptCount val="5"/>
                <c:pt idx="0">
                  <c:v>11921</c:v>
                </c:pt>
                <c:pt idx="1">
                  <c:v>29717.19</c:v>
                </c:pt>
                <c:pt idx="2">
                  <c:v>34769.14699999999</c:v>
                </c:pt>
                <c:pt idx="3">
                  <c:v>7021.6350000000002</c:v>
                </c:pt>
                <c:pt idx="4">
                  <c:v>14861.94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94-4492-B1C3-1CA0BAAA05D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97961464"/>
        <c:axId val="444886576"/>
        <c:axId val="0"/>
      </c:bar3DChart>
      <c:catAx>
        <c:axId val="597961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1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4886576"/>
        <c:crosses val="autoZero"/>
        <c:auto val="1"/>
        <c:lblAlgn val="ctr"/>
        <c:lblOffset val="100"/>
        <c:noMultiLvlLbl val="0"/>
      </c:catAx>
      <c:valAx>
        <c:axId val="444886576"/>
        <c:scaling>
          <c:orientation val="minMax"/>
        </c:scaling>
        <c:delete val="1"/>
        <c:axPos val="l"/>
        <c:numFmt formatCode="[$-10C0A]#,##0;\-#,##0" sourceLinked="1"/>
        <c:majorTickMark val="none"/>
        <c:minorTickMark val="none"/>
        <c:tickLblPos val="nextTo"/>
        <c:crossAx val="597961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1468067417121841E-2"/>
          <c:y val="0.10354304031277081"/>
          <c:w val="0.35842840051859381"/>
          <c:h val="6.40421939667408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rgbClr val="007C43"/>
                </a:solidFill>
                <a:latin typeface="+mn-lt"/>
                <a:ea typeface="+mn-ea"/>
                <a:cs typeface="+mn-cs"/>
              </a:defRPr>
            </a:pPr>
            <a:r>
              <a:rPr lang="es-ES" sz="2800">
                <a:solidFill>
                  <a:srgbClr val="007C43"/>
                </a:solidFill>
              </a:rPr>
              <a:t>FRANCIA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rgbClr val="007C43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Francia!$B$13</c:f>
              <c:strCache>
                <c:ptCount val="1"/>
                <c:pt idx="0">
                  <c:v>Pellets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4.221847567356337E-2"/>
                  <c:y val="-2.0550590780940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9B1-40CA-A286-FD05B3827852}"/>
                </c:ext>
              </c:extLst>
            </c:dLbl>
            <c:dLbl>
              <c:idx val="1"/>
              <c:layout>
                <c:manualLayout>
                  <c:x val="-4.8925380313468464E-2"/>
                  <c:y val="-5.43843067274381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146-4CAB-B756-FACEF4F018C5}"/>
                </c:ext>
              </c:extLst>
            </c:dLbl>
            <c:dLbl>
              <c:idx val="2"/>
              <c:layout>
                <c:manualLayout>
                  <c:x val="-5.4561726845281662E-2"/>
                  <c:y val="-2.21348592442993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46-4CAB-B756-FACEF4F018C5}"/>
                </c:ext>
              </c:extLst>
            </c:dLbl>
            <c:dLbl>
              <c:idx val="3"/>
              <c:layout>
                <c:manualLayout>
                  <c:x val="-2.0865372784157937E-2"/>
                  <c:y val="-1.38342870276870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146-4CAB-B756-FACEF4F018C5}"/>
                </c:ext>
              </c:extLst>
            </c:dLbl>
            <c:dLbl>
              <c:idx val="4"/>
              <c:layout>
                <c:manualLayout>
                  <c:x val="-4.2783099726100941E-2"/>
                  <c:y val="1.84955317028462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5B0-40BC-8897-6F4F1CD238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Francia!$C$11:$G$12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Francia!$C$13:$G$13</c:f>
              <c:numCache>
                <c:formatCode>[$-10C0A]#,##0;\-#,##0</c:formatCode>
                <c:ptCount val="5"/>
                <c:pt idx="0">
                  <c:v>52105</c:v>
                </c:pt>
                <c:pt idx="1">
                  <c:v>39848</c:v>
                </c:pt>
                <c:pt idx="2">
                  <c:v>35528.760999999999</c:v>
                </c:pt>
                <c:pt idx="3">
                  <c:v>24392.219000000001</c:v>
                </c:pt>
                <c:pt idx="4">
                  <c:v>6780.55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146-4CAB-B756-FACEF4F018C5}"/>
            </c:ext>
          </c:extLst>
        </c:ser>
        <c:ser>
          <c:idx val="1"/>
          <c:order val="1"/>
          <c:tx>
            <c:strRef>
              <c:f>Francia!$B$14</c:f>
              <c:strCache>
                <c:ptCount val="1"/>
                <c:pt idx="0">
                  <c:v>Balas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4.9689863194752014E-2"/>
                  <c:y val="-3.2880945249504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5B0-40BC-8897-6F4F1CD23812}"/>
                </c:ext>
              </c:extLst>
            </c:dLbl>
            <c:dLbl>
              <c:idx val="1"/>
              <c:layout>
                <c:manualLayout>
                  <c:x val="-1.2268405834739813E-2"/>
                  <c:y val="-3.90461224837864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5B0-40BC-8897-6F4F1CD23812}"/>
                </c:ext>
              </c:extLst>
            </c:dLbl>
            <c:dLbl>
              <c:idx val="2"/>
              <c:layout>
                <c:manualLayout>
                  <c:x val="-4.1947492706473723E-2"/>
                  <c:y val="-2.67157680152224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B0-40BC-8897-6F4F1CD23812}"/>
                </c:ext>
              </c:extLst>
            </c:dLbl>
            <c:dLbl>
              <c:idx val="3"/>
              <c:layout>
                <c:manualLayout>
                  <c:x val="-4.9689863194752014E-2"/>
                  <c:y val="2.26056498590342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5B0-40BC-8897-6F4F1CD23812}"/>
                </c:ext>
              </c:extLst>
            </c:dLbl>
            <c:dLbl>
              <c:idx val="4"/>
              <c:layout>
                <c:manualLayout>
                  <c:x val="-3.0333936974056046E-2"/>
                  <c:y val="-3.49360043275984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5B0-40BC-8897-6F4F1CD238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Francia!$C$11:$G$12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Francia!$C$14:$G$14</c:f>
              <c:numCache>
                <c:formatCode>[$-10C0A]#,##0;\-#,##0</c:formatCode>
                <c:ptCount val="5"/>
                <c:pt idx="0">
                  <c:v>18131.48</c:v>
                </c:pt>
                <c:pt idx="1">
                  <c:v>17728</c:v>
                </c:pt>
                <c:pt idx="2">
                  <c:v>14127.496509999999</c:v>
                </c:pt>
                <c:pt idx="3">
                  <c:v>12357.66014</c:v>
                </c:pt>
                <c:pt idx="4">
                  <c:v>13159.70189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146-4CAB-B756-FACEF4F018C5}"/>
            </c:ext>
          </c:extLst>
        </c:ser>
        <c:ser>
          <c:idx val="2"/>
          <c:order val="2"/>
          <c:tx>
            <c:strRef>
              <c:f>Francia!$B$15</c:f>
              <c:strCache>
                <c:ptCount val="1"/>
                <c:pt idx="0">
                  <c:v>TONELADAS TOTALES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6.2996428385463724E-2"/>
                  <c:y val="-4.9803433299673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9F2-4F3A-9FC7-5A0631BE289C}"/>
                </c:ext>
              </c:extLst>
            </c:dLbl>
            <c:dLbl>
              <c:idx val="1"/>
              <c:layout>
                <c:manualLayout>
                  <c:x val="-2.7194052195519777E-2"/>
                  <c:y val="-4.9803433299673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F2-4F3A-9FC7-5A0631BE289C}"/>
                </c:ext>
              </c:extLst>
            </c:dLbl>
            <c:dLbl>
              <c:idx val="2"/>
              <c:layout>
                <c:manualLayout>
                  <c:x val="-3.1406096453160323E-2"/>
                  <c:y val="-1.93680018387619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9F2-4F3A-9FC7-5A0631BE289C}"/>
                </c:ext>
              </c:extLst>
            </c:dLbl>
            <c:dLbl>
              <c:idx val="3"/>
              <c:layout>
                <c:manualLayout>
                  <c:x val="-3.3512118581980478E-2"/>
                  <c:y val="-6.0870862921823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9F2-4F3A-9FC7-5A0631BE289C}"/>
                </c:ext>
              </c:extLst>
            </c:dLbl>
            <c:dLbl>
              <c:idx val="4"/>
              <c:layout>
                <c:manualLayout>
                  <c:x val="-3.1800934145185519E-2"/>
                  <c:y val="-5.81040055162858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9F2-4F3A-9FC7-5A0631BE28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7C43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Francia!$C$11:$G$12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Francia!$C$15:$G$15</c:f>
              <c:numCache>
                <c:formatCode>[$-10C0A]#,##0;\-#,##0</c:formatCode>
                <c:ptCount val="5"/>
                <c:pt idx="0">
                  <c:v>70237</c:v>
                </c:pt>
                <c:pt idx="1">
                  <c:v>57576.65</c:v>
                </c:pt>
                <c:pt idx="2">
                  <c:v>49656.257510000003</c:v>
                </c:pt>
                <c:pt idx="3">
                  <c:v>36749.879139999997</c:v>
                </c:pt>
                <c:pt idx="4">
                  <c:v>40548.100549999996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146-4CAB-B756-FACEF4F018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709884944"/>
        <c:axId val="381603376"/>
      </c:lineChart>
      <c:catAx>
        <c:axId val="709884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1603376"/>
        <c:crosses val="autoZero"/>
        <c:auto val="1"/>
        <c:lblAlgn val="ctr"/>
        <c:lblOffset val="100"/>
        <c:noMultiLvlLbl val="0"/>
      </c:catAx>
      <c:valAx>
        <c:axId val="38160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10C0A]#,##0;\-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09884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97398905195955"/>
          <c:y val="0.92415148972419192"/>
          <c:w val="0.56052021896080906"/>
          <c:h val="7.58485102758080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cap="all" spc="50" baseline="0">
                <a:solidFill>
                  <a:srgbClr val="007C43"/>
                </a:solidFill>
                <a:latin typeface="+mn-lt"/>
                <a:ea typeface="+mn-ea"/>
                <a:cs typeface="+mn-cs"/>
              </a:defRPr>
            </a:pPr>
            <a:r>
              <a:rPr lang="es-ES" sz="2800" b="1">
                <a:solidFill>
                  <a:srgbClr val="007C43"/>
                </a:solidFill>
              </a:rPr>
              <a:t>ITALIA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all" spc="50" baseline="0">
              <a:solidFill>
                <a:srgbClr val="007C43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Italia!$B$12</c:f>
              <c:strCache>
                <c:ptCount val="1"/>
                <c:pt idx="0">
                  <c:v>Pellets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-9.0797560047929677E-3"/>
                  <c:y val="-2.2549135364945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C98-4D70-BC44-34A1C05662E3}"/>
                </c:ext>
              </c:extLst>
            </c:dLbl>
            <c:dLbl>
              <c:idx val="4"/>
              <c:layout>
                <c:manualLayout>
                  <c:x val="6.0161878672269796E-3"/>
                  <c:y val="-6.5465821439811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C98-4D70-BC44-34A1C05662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Italia!$C$10:$G$11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Italia!$C$12:$G$12</c:f>
              <c:numCache>
                <c:formatCode>[$-10C0A]#,##0;\-#,##0</c:formatCode>
                <c:ptCount val="5"/>
                <c:pt idx="0">
                  <c:v>37963</c:v>
                </c:pt>
                <c:pt idx="1">
                  <c:v>10654</c:v>
                </c:pt>
                <c:pt idx="2">
                  <c:v>8050.74</c:v>
                </c:pt>
                <c:pt idx="3">
                  <c:v>3537.08</c:v>
                </c:pt>
                <c:pt idx="4">
                  <c:v>6780.55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98-4D70-BC44-34A1C05662E3}"/>
            </c:ext>
          </c:extLst>
        </c:ser>
        <c:ser>
          <c:idx val="1"/>
          <c:order val="1"/>
          <c:tx>
            <c:strRef>
              <c:f>Italia!$B$13</c:f>
              <c:strCache>
                <c:ptCount val="1"/>
                <c:pt idx="0">
                  <c:v>Balas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929568913175447E-2"/>
                  <c:y val="-1.2062909497784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C98-4D70-BC44-34A1C05662E3}"/>
                </c:ext>
              </c:extLst>
            </c:dLbl>
            <c:dLbl>
              <c:idx val="2"/>
              <c:layout>
                <c:manualLayout>
                  <c:x val="-9.0797560047929677E-3"/>
                  <c:y val="-1.1274567682472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C98-4D70-BC44-34A1C05662E3}"/>
                </c:ext>
              </c:extLst>
            </c:dLbl>
            <c:dLbl>
              <c:idx val="3"/>
              <c:layout>
                <c:manualLayout>
                  <c:x val="8.0241335953223532E-3"/>
                  <c:y val="-2.709563765932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C98-4D70-BC44-34A1C05662E3}"/>
                </c:ext>
              </c:extLst>
            </c:dLbl>
            <c:dLbl>
              <c:idx val="4"/>
              <c:layout>
                <c:manualLayout>
                  <c:x val="1.13496741869015E-2"/>
                  <c:y val="-3.7673637825231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C98-4D70-BC44-34A1C05662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Italia!$C$10:$G$11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Italia!$C$13:$G$13</c:f>
              <c:numCache>
                <c:formatCode>[$-10C0A]#,##0;\-#,##0</c:formatCode>
                <c:ptCount val="5"/>
                <c:pt idx="0">
                  <c:v>8324.66</c:v>
                </c:pt>
                <c:pt idx="1">
                  <c:v>46916</c:v>
                </c:pt>
                <c:pt idx="2">
                  <c:v>28274.09936</c:v>
                </c:pt>
                <c:pt idx="3">
                  <c:v>722.76599999999996</c:v>
                </c:pt>
                <c:pt idx="4">
                  <c:v>3810.9229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98-4D70-BC44-34A1C05662E3}"/>
            </c:ext>
          </c:extLst>
        </c:ser>
        <c:ser>
          <c:idx val="2"/>
          <c:order val="2"/>
          <c:tx>
            <c:strRef>
              <c:f>Italia!$B$14</c:f>
              <c:strCache>
                <c:ptCount val="1"/>
                <c:pt idx="0">
                  <c:v>TONELADAS TOTALES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9.7146326654523382E-3"/>
                  <c:y val="-1.60838793303787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C98-4D70-BC44-34A1C05662E3}"/>
                </c:ext>
              </c:extLst>
            </c:dLbl>
            <c:dLbl>
              <c:idx val="2"/>
              <c:layout>
                <c:manualLayout>
                  <c:x val="4.0858902021568354E-2"/>
                  <c:y val="-4.8856459957381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C98-4D70-BC44-34A1C05662E3}"/>
                </c:ext>
              </c:extLst>
            </c:dLbl>
            <c:dLbl>
              <c:idx val="3"/>
              <c:layout>
                <c:manualLayout>
                  <c:x val="1.3619634007189284E-2"/>
                  <c:y val="-6.3889216867345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C98-4D70-BC44-34A1C05662E3}"/>
                </c:ext>
              </c:extLst>
            </c:dLbl>
            <c:dLbl>
              <c:idx val="4"/>
              <c:layout>
                <c:manualLayout>
                  <c:x val="4.0858922689308644E-2"/>
                  <c:y val="-5.71612522883117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C98-4D70-BC44-34A1C05662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Italia!$C$10:$G$11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Italia!$C$14:$G$14</c:f>
              <c:numCache>
                <c:formatCode>[$-10C0A]#,##0;\-#,##0</c:formatCode>
                <c:ptCount val="5"/>
                <c:pt idx="0">
                  <c:v>46288</c:v>
                </c:pt>
                <c:pt idx="1">
                  <c:v>57570.81</c:v>
                </c:pt>
                <c:pt idx="2">
                  <c:v>36324.839359999998</c:v>
                </c:pt>
                <c:pt idx="3">
                  <c:v>4259.8459999999995</c:v>
                </c:pt>
                <c:pt idx="4">
                  <c:v>10591.472900000001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C98-4D70-BC44-34A1C05662E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709881744"/>
        <c:axId val="709883664"/>
        <c:axId val="0"/>
      </c:bar3DChart>
      <c:catAx>
        <c:axId val="70988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09883664"/>
        <c:crosses val="autoZero"/>
        <c:auto val="1"/>
        <c:lblAlgn val="ctr"/>
        <c:lblOffset val="100"/>
        <c:noMultiLvlLbl val="0"/>
      </c:catAx>
      <c:valAx>
        <c:axId val="709883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[$-10C0A]#,##0;\-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09881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210466178066539"/>
          <c:y val="0.91060592532647411"/>
          <c:w val="0.57700490990538755"/>
          <c:h val="8.3362619924633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cap="all" spc="50" baseline="0">
                <a:solidFill>
                  <a:srgbClr val="007C43"/>
                </a:solidFill>
                <a:latin typeface="+mn-lt"/>
                <a:ea typeface="+mn-ea"/>
                <a:cs typeface="+mn-cs"/>
              </a:defRPr>
            </a:pPr>
            <a:r>
              <a:rPr lang="es-ES" sz="2800" b="1" dirty="0">
                <a:solidFill>
                  <a:srgbClr val="007C43"/>
                </a:solidFill>
              </a:rPr>
              <a:t>PORTUGAL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all" spc="50" baseline="0">
              <a:solidFill>
                <a:srgbClr val="007C43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Portugal!$B$11</c:f>
              <c:strCache>
                <c:ptCount val="1"/>
                <c:pt idx="0">
                  <c:v>Pellets</c:v>
                </c:pt>
              </c:strCache>
            </c:strRef>
          </c:tx>
          <c:spPr>
            <a:gradFill>
              <a:gsLst>
                <a:gs pos="100000">
                  <a:schemeClr val="accent6">
                    <a:tint val="65000"/>
                    <a:alpha val="0"/>
                  </a:schemeClr>
                </a:gs>
                <a:gs pos="50000">
                  <a:schemeClr val="accent6">
                    <a:tint val="65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Portugal!$C$9:$G$10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Portugal!$C$11:$G$11</c:f>
              <c:numCache>
                <c:formatCode>[$-10C0A]#,##0;\-#,##0</c:formatCode>
                <c:ptCount val="5"/>
                <c:pt idx="0">
                  <c:v>21161.39</c:v>
                </c:pt>
                <c:pt idx="1">
                  <c:v>27962</c:v>
                </c:pt>
                <c:pt idx="2">
                  <c:v>23437.262220000001</c:v>
                </c:pt>
                <c:pt idx="3">
                  <c:v>34099.987399999998</c:v>
                </c:pt>
                <c:pt idx="4">
                  <c:v>27299.91344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13-41D9-ADA6-C15967FA674A}"/>
            </c:ext>
          </c:extLst>
        </c:ser>
        <c:ser>
          <c:idx val="1"/>
          <c:order val="1"/>
          <c:tx>
            <c:strRef>
              <c:f>Portugal!$B$12</c:f>
              <c:strCache>
                <c:ptCount val="1"/>
                <c:pt idx="0">
                  <c:v>Balas</c:v>
                </c:pt>
              </c:strCache>
            </c:strRef>
          </c:tx>
          <c:spPr>
            <a:gradFill>
              <a:gsLst>
                <a:gs pos="100000">
                  <a:schemeClr val="accent6">
                    <a:alpha val="0"/>
                  </a:schemeClr>
                </a:gs>
                <a:gs pos="50000">
                  <a:schemeClr val="accent6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Portugal!$C$9:$G$10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Portugal!$C$12:$G$12</c:f>
              <c:numCache>
                <c:formatCode>[$-10C0A]#,##0;\-#,##0</c:formatCode>
                <c:ptCount val="5"/>
                <c:pt idx="0">
                  <c:v>5051.8100000000004</c:v>
                </c:pt>
                <c:pt idx="1">
                  <c:v>4767</c:v>
                </c:pt>
                <c:pt idx="2">
                  <c:v>5818.0585700000001</c:v>
                </c:pt>
                <c:pt idx="3">
                  <c:v>21073.177179999999</c:v>
                </c:pt>
                <c:pt idx="4">
                  <c:v>28505.199670000002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13-41D9-ADA6-C15967FA674A}"/>
            </c:ext>
          </c:extLst>
        </c:ser>
        <c:ser>
          <c:idx val="2"/>
          <c:order val="2"/>
          <c:tx>
            <c:strRef>
              <c:f>Portugal!$B$13</c:f>
              <c:strCache>
                <c:ptCount val="1"/>
                <c:pt idx="0">
                  <c:v>TONELADAS TOTALES</c:v>
                </c:pt>
              </c:strCache>
            </c:strRef>
          </c:tx>
          <c:spPr>
            <a:gradFill>
              <a:gsLst>
                <a:gs pos="100000">
                  <a:schemeClr val="accent6">
                    <a:shade val="65000"/>
                    <a:alpha val="0"/>
                  </a:schemeClr>
                </a:gs>
                <a:gs pos="50000">
                  <a:schemeClr val="accent6">
                    <a:shade val="65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Portugal!$C$9:$G$10</c:f>
              <c:strCache>
                <c:ptCount val="5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</c:strCache>
            </c:strRef>
          </c:cat>
          <c:val>
            <c:numRef>
              <c:f>Portugal!$C$13:$G$13</c:f>
              <c:numCache>
                <c:formatCode>[$-10C0A]#,##0;\-#,##0</c:formatCode>
                <c:ptCount val="5"/>
                <c:pt idx="0">
                  <c:v>26213</c:v>
                </c:pt>
                <c:pt idx="1">
                  <c:v>32730.44</c:v>
                </c:pt>
                <c:pt idx="2">
                  <c:v>29255.320790000002</c:v>
                </c:pt>
                <c:pt idx="3">
                  <c:v>55173.164580000004</c:v>
                </c:pt>
                <c:pt idx="4">
                  <c:v>55805.113109999998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13-41D9-ADA6-C15967FA67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50553136"/>
        <c:axId val="647846288"/>
        <c:axId val="0"/>
      </c:bar3DChart>
      <c:catAx>
        <c:axId val="35055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47846288"/>
        <c:crosses val="autoZero"/>
        <c:auto val="1"/>
        <c:lblAlgn val="ctr"/>
        <c:lblOffset val="100"/>
        <c:noMultiLvlLbl val="0"/>
      </c:catAx>
      <c:valAx>
        <c:axId val="647846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[$-10C0A]#,##0;\-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5055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legendEntry>
      <c:layout>
        <c:manualLayout>
          <c:xMode val="edge"/>
          <c:yMode val="edge"/>
          <c:x val="0.14701406292579969"/>
          <c:y val="7.4887197511418133E-2"/>
          <c:w val="0.52436835912752289"/>
          <c:h val="0.146979928479813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2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  <a:scene3d>
        <a:camera prst="orthographicFront"/>
        <a:lightRig rig="threePt" dir="t"/>
      </a:scene3d>
      <a:sp3d prstMaterial="translucentPowder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  <a:ln>
        <a:solidFill>
          <a:schemeClr val="phClr">
            <a:lumMod val="7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lt1"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815C2D-A89C-4633-A323-678C7F161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99EB5EE-8077-48E9-AA90-3268D9E78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FD76EF-D576-451C-94F6-4A09F4591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A15D-9957-4C41-A51B-35350E7CBD18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967917-444C-4331-9806-5CF370D38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5DCB6B-B549-4D56-98CF-D8EF6FCC4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80D7-BFCD-493D-BCB8-4363B93D2F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9039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72924C-308D-41E7-9120-DB2D4D33B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7EC9E8F-5BED-49FF-9F3A-D9E5BD35D6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B9DAE8-B555-4C69-937B-C3BDB7445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A15D-9957-4C41-A51B-35350E7CBD18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635E90-9CB7-4AB1-BFCF-C4E41D1DC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8060FF-CD45-4B24-9EB2-0969DDA3E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80D7-BFCD-493D-BCB8-4363B93D2F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62168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966A06A-8492-45DC-B864-68107CEE15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070AFE3-9323-4053-BCAE-2D86126371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F39410-EEC7-4A56-9233-4B29EDCE8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A15D-9957-4C41-A51B-35350E7CBD18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4F79F0-354D-494B-B10A-B8C0213C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D49153-0C6C-4D67-A274-31CA624C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80D7-BFCD-493D-BCB8-4363B93D2F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3103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EA6892-54D8-403D-AE13-596C0EBC7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13CAC4-CBB4-42BC-B687-981E62942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177E27-AB51-4219-8ED9-F28706B21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A15D-9957-4C41-A51B-35350E7CBD18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6AA1D5-0901-47D0-A73D-4F2282E3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38F961-65DD-47F0-8EC8-6A255416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80D7-BFCD-493D-BCB8-4363B93D2F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6616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330A12-92FF-45BC-94E9-46BCDB2B9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73D035-61E6-4178-BD36-73AF16C69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DF7B2C-0D7A-402C-A579-A07E2D568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A15D-9957-4C41-A51B-35350E7CBD18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0A893A-7470-4624-AB83-A4EAD400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20D6C8-A3C1-4840-A89F-D7EB1DA53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80D7-BFCD-493D-BCB8-4363B93D2F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8955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CE1CE-4A07-487E-B906-3C7533FC1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02ED04-B6A2-4249-A906-15F5FFD23D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5D5B9D5-55A7-4008-BD66-D9C6A4F21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4354912-F4AC-419E-93E1-C80C7C98A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A15D-9957-4C41-A51B-35350E7CBD18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6D4038-47A8-45A4-A5C3-42E555F1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733A86-98A1-477F-9047-F706614F8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80D7-BFCD-493D-BCB8-4363B93D2F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24665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1C9AAB-8B87-4145-93F9-BE7D46383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B1B1C9-3671-4B8B-AB9D-9D9012221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F411FDD-DF94-4041-8587-16D2259C6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0211FE4-DF58-419F-A9ED-9687485810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AFE6C67-A1E9-4CB9-8E2E-96B7CEE197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8D0CD4F-C767-4183-A6D6-D367A818E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A15D-9957-4C41-A51B-35350E7CBD18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383A71C-23D7-4B8D-ADB0-AF809FEE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2E8A4D8-8986-4701-8E50-5C364B329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80D7-BFCD-493D-BCB8-4363B93D2F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0534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D975C7-530F-4C1F-85EB-ABD583D4F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CF67950-AE1B-4FBC-958A-2DE518D33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A15D-9957-4C41-A51B-35350E7CBD18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E1113B8-CBC0-42C4-85EA-EAC829116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8C72DE9-ABB7-4B0C-B1E2-4359D0C76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80D7-BFCD-493D-BCB8-4363B93D2F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3157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8FD2CCD-4916-4ABE-AAF0-2C3D16070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A15D-9957-4C41-A51B-35350E7CBD18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DFBE1EB-F455-415F-9B96-94CAF62D7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5BDEF8-6813-4612-811D-DFC10D050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80D7-BFCD-493D-BCB8-4363B93D2F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97934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EFA2A-583E-40BD-B8A3-8BA5E7F47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428941-CC1C-4C80-B326-749F7B6D0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8BDB83-958E-4534-A38A-A68D0153A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FA1B69-5528-468D-8FB9-BA5AA95DC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A15D-9957-4C41-A51B-35350E7CBD18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35DAA5A-203B-4BD7-9C86-A204768E8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6D268F-A97A-4CBD-AD5F-E73F1199B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80D7-BFCD-493D-BCB8-4363B93D2F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8589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D69B8D-73D2-4CDD-8761-11229E9D0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224EB8E-177C-4E9B-B347-AAC23543BB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9FF7B7-4CF9-49C2-9CF0-8173B69C8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18E600-5C53-44D6-BF49-819F0C00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A15D-9957-4C41-A51B-35350E7CBD18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AA4B166-CD03-40F4-9835-28F7C664A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ACC979A-1FFC-407C-B109-6764BB47B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80D7-BFCD-493D-BCB8-4363B93D2F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3800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7FE270-E3A3-4A23-8651-3F4213DD3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1845B2-A411-47DA-822F-73239AB09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A9ED76-4E41-463F-93DD-5E0130CB3E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FA15D-9957-4C41-A51B-35350E7CBD18}" type="datetimeFigureOut">
              <a:rPr lang="es-ES" smtClean="0"/>
              <a:t>11/06/2019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EB9C0A-F573-487F-A8FE-BC184D2AC2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C07016-3D54-4EAE-A9C4-90A764D611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F80D7-BFCD-493D-BCB8-4363B93D2F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5719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64F164-1B33-4F8F-A256-40535FBDE3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59889"/>
            <a:ext cx="9144000" cy="2387600"/>
          </a:xfrm>
        </p:spPr>
        <p:txBody>
          <a:bodyPr>
            <a:scene3d>
              <a:camera prst="obliqueBottomLef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ES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7C43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+mn-lt"/>
              </a:rPr>
              <a:t>EXPORTACIONES </a:t>
            </a:r>
            <a:br>
              <a:rPr lang="es-ES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7C43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+mn-lt"/>
              </a:rPr>
            </a:br>
            <a:r>
              <a:rPr lang="es-ES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7C43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+mn-lt"/>
              </a:rPr>
              <a:t>ALFALFA DESHIDRATADA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3AE2D11-815B-4352-9728-110F320929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32870"/>
            <a:ext cx="9144000" cy="1655762"/>
          </a:xfrm>
        </p:spPr>
        <p:txBody>
          <a:bodyPr>
            <a:normAutofit/>
          </a:bodyPr>
          <a:lstStyle/>
          <a:p>
            <a:r>
              <a:rPr lang="es-ES" b="1" i="1" dirty="0">
                <a:solidFill>
                  <a:srgbClr val="007C43"/>
                </a:solidFill>
              </a:rPr>
              <a:t>CAMPAÑA 2018/2019</a:t>
            </a:r>
          </a:p>
        </p:txBody>
      </p:sp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FE6B1F64-7220-4A4D-9F20-F4CBB8B48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692" y="3544982"/>
            <a:ext cx="5296615" cy="2434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87368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7A6E7AA-B7D4-46D7-96E4-63397A01F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29" y="388620"/>
            <a:ext cx="10784679" cy="6301636"/>
          </a:xfrm>
          <a:prstGeom prst="rect">
            <a:avLst/>
          </a:prstGeom>
        </p:spPr>
      </p:pic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9C8A1C7C-A623-4C92-9E8C-E20DAC0FA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13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76C8C7-45FE-49E3-AE91-CDD71810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6360" y="0"/>
            <a:ext cx="1428750" cy="1325563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007C43"/>
                </a:solidFill>
                <a:latin typeface="+mn-lt"/>
              </a:rPr>
              <a:t>China</a:t>
            </a:r>
          </a:p>
        </p:txBody>
      </p:sp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30597041-448A-4026-82CA-E938592D5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E74D59A-09EA-400D-80E9-EB4A31EBB1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9500840"/>
              </p:ext>
            </p:extLst>
          </p:nvPr>
        </p:nvGraphicFramePr>
        <p:xfrm>
          <a:off x="752323" y="987852"/>
          <a:ext cx="10515600" cy="5702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71000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9D4E373B-E369-490D-AD56-8D61A3249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B03BDF7-5AA4-41A9-AA38-67FA438FDB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7533099"/>
              </p:ext>
            </p:extLst>
          </p:nvPr>
        </p:nvGraphicFramePr>
        <p:xfrm>
          <a:off x="381858" y="409077"/>
          <a:ext cx="11657819" cy="6448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01639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85D181DD-D880-45F6-86C6-704CA779D9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1936908"/>
              </p:ext>
            </p:extLst>
          </p:nvPr>
        </p:nvGraphicFramePr>
        <p:xfrm>
          <a:off x="1123134" y="393023"/>
          <a:ext cx="9945731" cy="6297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9D4E373B-E369-490D-AD56-8D61A3249B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17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9D4E373B-E369-490D-AD56-8D61A3249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5E82F402-E551-4C72-A2A5-E630CF090C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0259490"/>
              </p:ext>
            </p:extLst>
          </p:nvPr>
        </p:nvGraphicFramePr>
        <p:xfrm>
          <a:off x="365760" y="457200"/>
          <a:ext cx="11064240" cy="6219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073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9D4E373B-E369-490D-AD56-8D61A3249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54353F0-1E94-413F-B3A2-9E77AF0D5C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0248655"/>
              </p:ext>
            </p:extLst>
          </p:nvPr>
        </p:nvGraphicFramePr>
        <p:xfrm>
          <a:off x="708110" y="285750"/>
          <a:ext cx="10343255" cy="628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6815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8CB2C6E1-E4E7-4D3C-B882-3BB9A76BA2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3051981"/>
              </p:ext>
            </p:extLst>
          </p:nvPr>
        </p:nvGraphicFramePr>
        <p:xfrm>
          <a:off x="927447" y="494522"/>
          <a:ext cx="9841947" cy="6179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FC4FCDB8-2B7B-4171-A540-254F89A8E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1976" y="183607"/>
            <a:ext cx="1743607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98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9D4E373B-E369-490D-AD56-8D61A3249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1CFE343-5B29-4256-82DA-8DDE8C637A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3378028"/>
              </p:ext>
            </p:extLst>
          </p:nvPr>
        </p:nvGraphicFramePr>
        <p:xfrm>
          <a:off x="662940" y="464868"/>
          <a:ext cx="10458450" cy="6316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9234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9D4E373B-E369-490D-AD56-8D61A3249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CF6D447-BB8D-4F95-B6ED-9F071F4E2D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60018"/>
              </p:ext>
            </p:extLst>
          </p:nvPr>
        </p:nvGraphicFramePr>
        <p:xfrm>
          <a:off x="922213" y="746164"/>
          <a:ext cx="9416106" cy="6019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10694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76C8C7-45FE-49E3-AE91-CDD71810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60" y="0"/>
            <a:ext cx="10515600" cy="1325563"/>
          </a:xfrm>
        </p:spPr>
        <p:txBody>
          <a:bodyPr/>
          <a:lstStyle/>
          <a:p>
            <a:pPr algn="ctr"/>
            <a:r>
              <a:rPr lang="es-ES" sz="6000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7C43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+mn-lt"/>
              </a:rPr>
              <a:t>Visión General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E38ABAE-FBF2-479B-97E4-F44CF1B128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912034"/>
              </p:ext>
            </p:extLst>
          </p:nvPr>
        </p:nvGraphicFramePr>
        <p:xfrm>
          <a:off x="846461" y="1925913"/>
          <a:ext cx="10499077" cy="3303036"/>
        </p:xfrm>
        <a:graphic>
          <a:graphicData uri="http://schemas.openxmlformats.org/drawingml/2006/table">
            <a:tbl>
              <a:tblPr/>
              <a:tblGrid>
                <a:gridCol w="2119081">
                  <a:extLst>
                    <a:ext uri="{9D8B030D-6E8A-4147-A177-3AD203B41FA5}">
                      <a16:colId xmlns:a16="http://schemas.microsoft.com/office/drawing/2014/main" val="2723933480"/>
                    </a:ext>
                  </a:extLst>
                </a:gridCol>
                <a:gridCol w="1396666">
                  <a:extLst>
                    <a:ext uri="{9D8B030D-6E8A-4147-A177-3AD203B41FA5}">
                      <a16:colId xmlns:a16="http://schemas.microsoft.com/office/drawing/2014/main" val="1090509460"/>
                    </a:ext>
                  </a:extLst>
                </a:gridCol>
                <a:gridCol w="1396666">
                  <a:extLst>
                    <a:ext uri="{9D8B030D-6E8A-4147-A177-3AD203B41FA5}">
                      <a16:colId xmlns:a16="http://schemas.microsoft.com/office/drawing/2014/main" val="3351337306"/>
                    </a:ext>
                  </a:extLst>
                </a:gridCol>
                <a:gridCol w="1396666">
                  <a:extLst>
                    <a:ext uri="{9D8B030D-6E8A-4147-A177-3AD203B41FA5}">
                      <a16:colId xmlns:a16="http://schemas.microsoft.com/office/drawing/2014/main" val="2681795740"/>
                    </a:ext>
                  </a:extLst>
                </a:gridCol>
                <a:gridCol w="1396666">
                  <a:extLst>
                    <a:ext uri="{9D8B030D-6E8A-4147-A177-3AD203B41FA5}">
                      <a16:colId xmlns:a16="http://schemas.microsoft.com/office/drawing/2014/main" val="2995696639"/>
                    </a:ext>
                  </a:extLst>
                </a:gridCol>
                <a:gridCol w="1396666">
                  <a:extLst>
                    <a:ext uri="{9D8B030D-6E8A-4147-A177-3AD203B41FA5}">
                      <a16:colId xmlns:a16="http://schemas.microsoft.com/office/drawing/2014/main" val="788392945"/>
                    </a:ext>
                  </a:extLst>
                </a:gridCol>
                <a:gridCol w="1396666">
                  <a:extLst>
                    <a:ext uri="{9D8B030D-6E8A-4147-A177-3AD203B41FA5}">
                      <a16:colId xmlns:a16="http://schemas.microsoft.com/office/drawing/2014/main" val="931430746"/>
                    </a:ext>
                  </a:extLst>
                </a:gridCol>
              </a:tblGrid>
              <a:tr h="866896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2800" b="1" i="0" u="none" strike="noStrike" dirty="0">
                          <a:effectLst/>
                          <a:latin typeface="Calibri" panose="020F0502020204030204" pitchFamily="34" charset="0"/>
                        </a:rPr>
                        <a:t>FORRAJES DESHIDRATADOS </a:t>
                      </a:r>
                    </a:p>
                  </a:txBody>
                  <a:tcPr marL="99950" marR="99950" marT="49975" marB="499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694863"/>
                  </a:ext>
                </a:extLst>
              </a:tr>
              <a:tr h="66221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6" marR="8026" marT="80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effectLst/>
                          <a:latin typeface="Calibri" panose="020F0502020204030204" pitchFamily="34" charset="0"/>
                        </a:rPr>
                        <a:t>Campaña 2018/19</a:t>
                      </a:r>
                    </a:p>
                  </a:txBody>
                  <a:tcPr marL="8026" marR="8026" marT="80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effectLst/>
                          <a:latin typeface="Calibri" panose="020F0502020204030204" pitchFamily="34" charset="0"/>
                        </a:rPr>
                        <a:t>Campaña 2017/18</a:t>
                      </a:r>
                    </a:p>
                  </a:txBody>
                  <a:tcPr marL="8026" marR="8026" marT="80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effectLst/>
                          <a:latin typeface="Calibri" panose="020F0502020204030204" pitchFamily="34" charset="0"/>
                        </a:rPr>
                        <a:t>Campaña 2016/17</a:t>
                      </a:r>
                    </a:p>
                  </a:txBody>
                  <a:tcPr marL="8026" marR="8026" marT="80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effectLst/>
                          <a:latin typeface="Calibri" panose="020F0502020204030204" pitchFamily="34" charset="0"/>
                        </a:rPr>
                        <a:t>Campaña 2015/16</a:t>
                      </a:r>
                    </a:p>
                  </a:txBody>
                  <a:tcPr marL="8026" marR="8026" marT="80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effectLst/>
                          <a:latin typeface="Calibri" panose="020F0502020204030204" pitchFamily="34" charset="0"/>
                        </a:rPr>
                        <a:t>Campaña 2014/15</a:t>
                      </a:r>
                    </a:p>
                  </a:txBody>
                  <a:tcPr marL="8026" marR="8026" marT="80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effectLst/>
                          <a:latin typeface="Calibri" panose="020F0502020204030204" pitchFamily="34" charset="0"/>
                        </a:rPr>
                        <a:t>Campaña 2013/14</a:t>
                      </a:r>
                    </a:p>
                  </a:txBody>
                  <a:tcPr marL="8026" marR="8026" marT="80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388591"/>
                  </a:ext>
                </a:extLst>
              </a:tr>
              <a:tr h="66221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effectLst/>
                          <a:latin typeface="Calibri" panose="020F0502020204030204" pitchFamily="34" charset="0"/>
                        </a:rPr>
                        <a:t>Producción Forrajes</a:t>
                      </a:r>
                    </a:p>
                  </a:txBody>
                  <a:tcPr marL="8026" marR="8026" marT="80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effectLst/>
                          <a:latin typeface="Calibri" panose="020F0502020204030204" pitchFamily="34" charset="0"/>
                        </a:rPr>
                        <a:t>1.352.000</a:t>
                      </a:r>
                    </a:p>
                  </a:txBody>
                  <a:tcPr marL="8026" marR="8026" marT="80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effectLst/>
                          <a:latin typeface="Calibri" panose="020F0502020204030204" pitchFamily="34" charset="0"/>
                        </a:rPr>
                        <a:t>1.453.000</a:t>
                      </a:r>
                    </a:p>
                  </a:txBody>
                  <a:tcPr marL="8026" marR="8026" marT="802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effectLst/>
                          <a:latin typeface="Calibri" panose="020F0502020204030204" pitchFamily="34" charset="0"/>
                        </a:rPr>
                        <a:t>1.610.000</a:t>
                      </a:r>
                    </a:p>
                  </a:txBody>
                  <a:tcPr marL="8026" marR="8026" marT="802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effectLst/>
                          <a:latin typeface="Calibri" panose="020F0502020204030204" pitchFamily="34" charset="0"/>
                        </a:rPr>
                        <a:t>1.559.000</a:t>
                      </a:r>
                    </a:p>
                  </a:txBody>
                  <a:tcPr marL="8026" marR="8026" marT="802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effectLst/>
                          <a:latin typeface="Calibri" panose="020F0502020204030204" pitchFamily="34" charset="0"/>
                        </a:rPr>
                        <a:t>1.469.000</a:t>
                      </a:r>
                    </a:p>
                  </a:txBody>
                  <a:tcPr marL="8026" marR="8026" marT="802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effectLst/>
                          <a:latin typeface="Calibri" panose="020F0502020204030204" pitchFamily="34" charset="0"/>
                        </a:rPr>
                        <a:t>1.659.000</a:t>
                      </a:r>
                    </a:p>
                  </a:txBody>
                  <a:tcPr marL="8026" marR="8026" marT="802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334008"/>
                  </a:ext>
                </a:extLst>
              </a:tr>
              <a:tr h="50167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effectLst/>
                          <a:latin typeface="Calibri" panose="020F0502020204030204" pitchFamily="34" charset="0"/>
                        </a:rPr>
                        <a:t>Exportaciones</a:t>
                      </a:r>
                    </a:p>
                  </a:txBody>
                  <a:tcPr marL="8026" marR="8026" marT="80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effectLst/>
                          <a:latin typeface="Arial" panose="020B0604020202020204" pitchFamily="34" charset="0"/>
                        </a:rPr>
                        <a:t>1.124.823</a:t>
                      </a:r>
                    </a:p>
                  </a:txBody>
                  <a:tcPr marL="8026" marR="8026" marT="8026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effectLst/>
                          <a:latin typeface="Arial" panose="020B0604020202020204" pitchFamily="34" charset="0"/>
                        </a:rPr>
                        <a:t>1.125.166</a:t>
                      </a:r>
                    </a:p>
                  </a:txBody>
                  <a:tcPr marL="8026" marR="8026" marT="80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effectLst/>
                          <a:latin typeface="Arial" panose="020B0604020202020204" pitchFamily="34" charset="0"/>
                        </a:rPr>
                        <a:t>1.160.131</a:t>
                      </a:r>
                    </a:p>
                  </a:txBody>
                  <a:tcPr marL="8026" marR="8026" marT="80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effectLst/>
                          <a:latin typeface="Arial" panose="020B0604020202020204" pitchFamily="34" charset="0"/>
                        </a:rPr>
                        <a:t>1.159.262</a:t>
                      </a:r>
                    </a:p>
                  </a:txBody>
                  <a:tcPr marL="8026" marR="8026" marT="80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effectLst/>
                          <a:latin typeface="Arial" panose="020B0604020202020204" pitchFamily="34" charset="0"/>
                        </a:rPr>
                        <a:t>1.012.241</a:t>
                      </a:r>
                    </a:p>
                  </a:txBody>
                  <a:tcPr marL="8026" marR="8026" marT="80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effectLst/>
                          <a:latin typeface="Arial" panose="020B0604020202020204" pitchFamily="34" charset="0"/>
                        </a:rPr>
                        <a:t>966.058</a:t>
                      </a:r>
                    </a:p>
                  </a:txBody>
                  <a:tcPr marL="8026" marR="8026" marT="802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835339"/>
                  </a:ext>
                </a:extLst>
              </a:tr>
              <a:tr h="61003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effectLst/>
                          <a:latin typeface="Calibri" panose="020F0502020204030204" pitchFamily="34" charset="0"/>
                        </a:rPr>
                        <a:t>Exportado sobre producido</a:t>
                      </a:r>
                    </a:p>
                  </a:txBody>
                  <a:tcPr marL="8026" marR="8026" marT="80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effectLst/>
                          <a:latin typeface="Arial" panose="020B0604020202020204" pitchFamily="34" charset="0"/>
                        </a:rPr>
                        <a:t>0,83</a:t>
                      </a:r>
                    </a:p>
                  </a:txBody>
                  <a:tcPr marL="8026" marR="8026" marT="8026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effectLst/>
                          <a:latin typeface="Arial" panose="020B0604020202020204" pitchFamily="34" charset="0"/>
                        </a:rPr>
                        <a:t>0,77</a:t>
                      </a:r>
                    </a:p>
                  </a:txBody>
                  <a:tcPr marL="8026" marR="8026" marT="80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effectLst/>
                          <a:latin typeface="Arial" panose="020B0604020202020204" pitchFamily="34" charset="0"/>
                        </a:rPr>
                        <a:t>0,72</a:t>
                      </a:r>
                    </a:p>
                  </a:txBody>
                  <a:tcPr marL="8026" marR="8026" marT="80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effectLst/>
                          <a:latin typeface="Arial" panose="020B0604020202020204" pitchFamily="34" charset="0"/>
                        </a:rPr>
                        <a:t>0,75</a:t>
                      </a:r>
                    </a:p>
                  </a:txBody>
                  <a:tcPr marL="8026" marR="8026" marT="80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effectLst/>
                          <a:latin typeface="Arial" panose="020B0604020202020204" pitchFamily="34" charset="0"/>
                        </a:rPr>
                        <a:t>0,69</a:t>
                      </a:r>
                    </a:p>
                  </a:txBody>
                  <a:tcPr marL="8026" marR="8026" marT="80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effectLst/>
                          <a:latin typeface="Arial" panose="020B0604020202020204" pitchFamily="34" charset="0"/>
                        </a:rPr>
                        <a:t>0,58</a:t>
                      </a:r>
                    </a:p>
                  </a:txBody>
                  <a:tcPr marL="8026" marR="8026" marT="802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069784"/>
                  </a:ext>
                </a:extLst>
              </a:tr>
            </a:tbl>
          </a:graphicData>
        </a:graphic>
      </p:graphicFrame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FCFF8D4F-0A87-4639-9BA3-D58A11D6F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8C37F95-B87B-47A4-80C6-34750B9EB783}"/>
              </a:ext>
            </a:extLst>
          </p:cNvPr>
          <p:cNvSpPr txBox="1"/>
          <p:nvPr/>
        </p:nvSpPr>
        <p:spPr>
          <a:xfrm>
            <a:off x="1866900" y="5705475"/>
            <a:ext cx="95644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/>
              <a:t>Fuentes consultadas para la elaboración del informe:</a:t>
            </a:r>
          </a:p>
          <a:p>
            <a:pPr algn="r"/>
            <a:r>
              <a:rPr lang="es-ES" sz="1400" dirty="0"/>
              <a:t>Exportaciones: </a:t>
            </a:r>
            <a:r>
              <a:rPr lang="es-ES" sz="1400" i="1" dirty="0"/>
              <a:t>Data Comex - Departamento de Aduanas e Impuestos Especiales, Agencia Tributaria</a:t>
            </a:r>
          </a:p>
          <a:p>
            <a:pPr algn="r"/>
            <a:r>
              <a:rPr lang="es-ES" sz="1400" dirty="0"/>
              <a:t>Producción: </a:t>
            </a:r>
            <a:r>
              <a:rPr lang="es-ES" sz="1400" i="1" dirty="0"/>
              <a:t>AEFA </a:t>
            </a:r>
          </a:p>
        </p:txBody>
      </p:sp>
    </p:spTree>
    <p:extLst>
      <p:ext uri="{BB962C8B-B14F-4D97-AF65-F5344CB8AC3E}">
        <p14:creationId xmlns:p14="http://schemas.microsoft.com/office/powerpoint/2010/main" val="2942377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76C8C7-45FE-49E3-AE91-CDD71810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60" y="0"/>
            <a:ext cx="10515600" cy="1325563"/>
          </a:xfrm>
        </p:spPr>
        <p:txBody>
          <a:bodyPr/>
          <a:lstStyle/>
          <a:p>
            <a:pPr algn="ctr"/>
            <a:r>
              <a:rPr lang="es-ES" sz="6000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7C43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+mn-lt"/>
              </a:rPr>
              <a:t>Visión General </a:t>
            </a:r>
          </a:p>
        </p:txBody>
      </p:sp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FCFF8D4F-0A87-4639-9BA3-D58A11D6F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BDA04ED-BEC9-448A-A558-1750836C8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30" y="1054359"/>
            <a:ext cx="11212748" cy="54677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53121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76C8C7-45FE-49E3-AE91-CDD71810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6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sz="6000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7C43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+mn-lt"/>
              </a:rPr>
              <a:t>Visión General</a:t>
            </a:r>
          </a:p>
        </p:txBody>
      </p:sp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42B8F3C9-2217-4445-83CA-792EC2046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8000FC7-97BA-4A2D-8D98-B57AC262C7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3752452"/>
              </p:ext>
            </p:extLst>
          </p:nvPr>
        </p:nvGraphicFramePr>
        <p:xfrm>
          <a:off x="582360" y="970022"/>
          <a:ext cx="10379010" cy="5720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216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4F9B2761-4A24-4351-96A8-0C92055220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5747908"/>
              </p:ext>
            </p:extLst>
          </p:nvPr>
        </p:nvGraphicFramePr>
        <p:xfrm>
          <a:off x="357676" y="61347"/>
          <a:ext cx="11492204" cy="6737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name="Worksheet" r:id="rId3" imgW="10420428" imgH="6108608" progId="Excel.Sheet.8">
                  <p:embed/>
                </p:oleObj>
              </mc:Choice>
              <mc:Fallback>
                <p:oleObj name="Worksheet" r:id="rId3" imgW="10420428" imgH="6108608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7676" y="61347"/>
                        <a:ext cx="11492204" cy="67370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4023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76C8C7-45FE-49E3-AE91-CDD71810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321" y="0"/>
            <a:ext cx="10515600" cy="924533"/>
          </a:xfrm>
        </p:spPr>
        <p:txBody>
          <a:bodyPr>
            <a:noAutofit/>
          </a:bodyPr>
          <a:lstStyle/>
          <a:p>
            <a:pPr algn="ctr"/>
            <a:r>
              <a:rPr lang="es-ES" sz="3600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7C43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+mn-lt"/>
              </a:rPr>
              <a:t>Exportaciones por productos 2018/19</a:t>
            </a:r>
          </a:p>
        </p:txBody>
      </p:sp>
      <p:pic>
        <p:nvPicPr>
          <p:cNvPr id="6" name="Imagen 5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4285E2C5-40CA-4717-9B20-B46AC4BDF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4B5012C-F706-447E-B6A5-77E6501D30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347170"/>
              </p:ext>
            </p:extLst>
          </p:nvPr>
        </p:nvGraphicFramePr>
        <p:xfrm>
          <a:off x="1924050" y="788082"/>
          <a:ext cx="7372349" cy="5927016"/>
        </p:xfrm>
        <a:graphic>
          <a:graphicData uri="http://schemas.openxmlformats.org/drawingml/2006/table">
            <a:tbl>
              <a:tblPr/>
              <a:tblGrid>
                <a:gridCol w="2309155">
                  <a:extLst>
                    <a:ext uri="{9D8B030D-6E8A-4147-A177-3AD203B41FA5}">
                      <a16:colId xmlns:a16="http://schemas.microsoft.com/office/drawing/2014/main" val="1208447666"/>
                    </a:ext>
                  </a:extLst>
                </a:gridCol>
                <a:gridCol w="1715978">
                  <a:extLst>
                    <a:ext uri="{9D8B030D-6E8A-4147-A177-3AD203B41FA5}">
                      <a16:colId xmlns:a16="http://schemas.microsoft.com/office/drawing/2014/main" val="4054038445"/>
                    </a:ext>
                  </a:extLst>
                </a:gridCol>
                <a:gridCol w="1715978">
                  <a:extLst>
                    <a:ext uri="{9D8B030D-6E8A-4147-A177-3AD203B41FA5}">
                      <a16:colId xmlns:a16="http://schemas.microsoft.com/office/drawing/2014/main" val="3068178144"/>
                    </a:ext>
                  </a:extLst>
                </a:gridCol>
                <a:gridCol w="1631238">
                  <a:extLst>
                    <a:ext uri="{9D8B030D-6E8A-4147-A177-3AD203B41FA5}">
                      <a16:colId xmlns:a16="http://schemas.microsoft.com/office/drawing/2014/main" val="4187569645"/>
                    </a:ext>
                  </a:extLst>
                </a:gridCol>
              </a:tblGrid>
              <a:tr h="51684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PAIS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TONELADAS TOTALES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T. Balas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T. Pellets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767954"/>
                  </a:ext>
                </a:extLst>
              </a:tr>
              <a:tr h="30718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Emiratos Árabes Unidos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460.986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429.164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31.823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955658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China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236.025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203.230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32.796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089534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Francia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70.237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18.131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52.105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210295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Jordania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51.145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36.033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15.111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528196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Italia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46.288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8.325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37.963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799818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Irlanda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37.526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21.526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16.000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360541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Líbano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34.208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9.124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25.084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05442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700" b="0" i="0" u="none" strike="noStrike" dirty="0">
                          <a:effectLst/>
                          <a:latin typeface="Calibri" panose="020F0502020204030204" pitchFamily="34" charset="0"/>
                        </a:rPr>
                        <a:t>Portugal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26.213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5.052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21.161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754517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Corea del Sur 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21.315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6.444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14.870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896622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Arabia Saudí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17.398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16.608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790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992207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Japón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14.936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10.686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4.250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96613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Marruecos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11.921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1.219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10.702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582816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Qatar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11.564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11.389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175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808474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Países Bajos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10.912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5.411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5.501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653175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Túnez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9.973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9.973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140948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Kuwait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7.901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6.911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990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422782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Malta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6.125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2.847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3.278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018593"/>
                  </a:ext>
                </a:extLst>
              </a:tr>
              <a:tr h="2754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Egipto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4.535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4.535</a:t>
                      </a:r>
                    </a:p>
                  </a:txBody>
                  <a:tcPr marL="10593" marR="10593" marT="105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780798"/>
                  </a:ext>
                </a:extLst>
              </a:tr>
              <a:tr h="317773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700" b="0" i="0" u="none" strike="noStrike">
                          <a:effectLst/>
                          <a:latin typeface="Calibri" panose="020F0502020204030204" pitchFamily="34" charset="0"/>
                        </a:rPr>
                        <a:t>Noruega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4.085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3.040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1.045</a:t>
                      </a:r>
                    </a:p>
                  </a:txBody>
                  <a:tcPr marL="10593" marR="10593" marT="105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639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582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76C8C7-45FE-49E3-AE91-CDD71810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21" y="0"/>
            <a:ext cx="10515600" cy="924533"/>
          </a:xfrm>
        </p:spPr>
        <p:txBody>
          <a:bodyPr>
            <a:noAutofit/>
          </a:bodyPr>
          <a:lstStyle/>
          <a:p>
            <a:pPr algn="ctr"/>
            <a:r>
              <a:rPr lang="es-ES" sz="3600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7C43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+mn-lt"/>
              </a:rPr>
              <a:t>Comparativa Exportaciones 18/19 vs 17/18 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978C84E8-F05B-4A3D-88BD-B62C996A32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114279"/>
              </p:ext>
            </p:extLst>
          </p:nvPr>
        </p:nvGraphicFramePr>
        <p:xfrm>
          <a:off x="1532579" y="742951"/>
          <a:ext cx="7832152" cy="6068017"/>
        </p:xfrm>
        <a:graphic>
          <a:graphicData uri="http://schemas.openxmlformats.org/drawingml/2006/table">
            <a:tbl>
              <a:tblPr/>
              <a:tblGrid>
                <a:gridCol w="2126610">
                  <a:extLst>
                    <a:ext uri="{9D8B030D-6E8A-4147-A177-3AD203B41FA5}">
                      <a16:colId xmlns:a16="http://schemas.microsoft.com/office/drawing/2014/main" val="4024368418"/>
                    </a:ext>
                  </a:extLst>
                </a:gridCol>
                <a:gridCol w="1672761">
                  <a:extLst>
                    <a:ext uri="{9D8B030D-6E8A-4147-A177-3AD203B41FA5}">
                      <a16:colId xmlns:a16="http://schemas.microsoft.com/office/drawing/2014/main" val="3241987123"/>
                    </a:ext>
                  </a:extLst>
                </a:gridCol>
                <a:gridCol w="1309681">
                  <a:extLst>
                    <a:ext uri="{9D8B030D-6E8A-4147-A177-3AD203B41FA5}">
                      <a16:colId xmlns:a16="http://schemas.microsoft.com/office/drawing/2014/main" val="1172809346"/>
                    </a:ext>
                  </a:extLst>
                </a:gridCol>
                <a:gridCol w="1335616">
                  <a:extLst>
                    <a:ext uri="{9D8B030D-6E8A-4147-A177-3AD203B41FA5}">
                      <a16:colId xmlns:a16="http://schemas.microsoft.com/office/drawing/2014/main" val="2756669552"/>
                    </a:ext>
                  </a:extLst>
                </a:gridCol>
                <a:gridCol w="1387484">
                  <a:extLst>
                    <a:ext uri="{9D8B030D-6E8A-4147-A177-3AD203B41FA5}">
                      <a16:colId xmlns:a16="http://schemas.microsoft.com/office/drawing/2014/main" val="3097980824"/>
                    </a:ext>
                  </a:extLst>
                </a:gridCol>
              </a:tblGrid>
              <a:tr h="56048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effectLst/>
                          <a:latin typeface="+mn-lt"/>
                        </a:rPr>
                        <a:t>COMPARATIVA EXPORTACIONES ESPAÑOLAS ULTIMAS DOS CAMPAÑAS</a:t>
                      </a:r>
                    </a:p>
                  </a:txBody>
                  <a:tcPr marL="108090" marR="108090" marT="54045" marB="5404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308254"/>
                  </a:ext>
                </a:extLst>
              </a:tr>
              <a:tr h="59197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TOTALES CAMPAÑA 2018/2019 Tn</a:t>
                      </a:r>
                    </a:p>
                  </a:txBody>
                  <a:tcPr marL="6278" marR="6278" marT="62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99B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TOTALES CAMPAÑA 2017/2018 Tn</a:t>
                      </a:r>
                    </a:p>
                  </a:txBody>
                  <a:tcPr marL="6278" marR="6278" marT="62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99B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variación sobre 2017/2018</a:t>
                      </a:r>
                    </a:p>
                  </a:txBody>
                  <a:tcPr marL="6278" marR="6278" marT="62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99B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DIF  en Toneladas</a:t>
                      </a:r>
                    </a:p>
                  </a:txBody>
                  <a:tcPr marL="6278" marR="6278" marT="62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99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6187122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Emiratos Árabes Unidos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460.986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587.348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-21,5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-126.362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0756443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China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236.025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64.799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375623"/>
                          </a:solidFill>
                          <a:effectLst/>
                          <a:latin typeface="Arial" panose="020B0604020202020204" pitchFamily="34" charset="0"/>
                        </a:rPr>
                        <a:t>264,2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375623"/>
                          </a:solidFill>
                          <a:effectLst/>
                          <a:latin typeface="Arial" panose="020B0604020202020204" pitchFamily="34" charset="0"/>
                        </a:rPr>
                        <a:t>171.226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249074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Francia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70.237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58.873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375623"/>
                          </a:solidFill>
                          <a:effectLst/>
                          <a:latin typeface="Arial" panose="020B0604020202020204" pitchFamily="34" charset="0"/>
                        </a:rPr>
                        <a:t>19,3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375623"/>
                          </a:solidFill>
                          <a:effectLst/>
                          <a:latin typeface="Arial" panose="020B0604020202020204" pitchFamily="34" charset="0"/>
                        </a:rPr>
                        <a:t>11.364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529373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Jordania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51.145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66.899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-23,5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-15.754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386655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Italia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46.288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57.742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-19,8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-11.454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198957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Irlanda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37.526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500323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Líbano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34.208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35.367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-3,3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-1.159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95915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Portugal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26.213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33.147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-20,9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-6.934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97726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Corea del Sur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21.315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23.353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-8,7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-2.038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911038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Arabia Saudí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17.398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24.817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-29,9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-7.419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609946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Japon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14.938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15.588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-4,2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-650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715165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Marruecos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11.921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29.717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-59,9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-17.796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328316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Qatar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11.564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21.748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-46,8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-10.184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147673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Paises Bajos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10.912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954512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Túnez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9.973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202425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Kuwait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7.901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19.944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-60,4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-12.043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163961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Malta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6.125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6.238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-1,8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-113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925182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Egipto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4.535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720885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Noruega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4.085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403811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Suiza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3.583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893332"/>
                  </a:ext>
                </a:extLst>
              </a:tr>
              <a:tr h="18137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Grecia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2.488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5.116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-51,4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-2.628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83776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Omán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2.398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1.879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375623"/>
                          </a:solidFill>
                          <a:effectLst/>
                          <a:latin typeface="Arial" panose="020B0604020202020204" pitchFamily="34" charset="0"/>
                        </a:rPr>
                        <a:t>27,6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375623"/>
                          </a:solidFill>
                          <a:effectLst/>
                          <a:latin typeface="Arial" panose="020B0604020202020204" pitchFamily="34" charset="0"/>
                        </a:rPr>
                        <a:t>519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404463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Argelia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1.662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2.765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-39,9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-1.103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656387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Israel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926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1.672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-44,6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-746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709078"/>
                  </a:ext>
                </a:extLst>
              </a:tr>
              <a:tr h="18892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Irán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30.004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-100,0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-30.004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072862"/>
                  </a:ext>
                </a:extLst>
              </a:tr>
              <a:tr h="179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effectLst/>
                          <a:latin typeface="Calibri" panose="020F0502020204030204" pitchFamily="34" charset="0"/>
                        </a:rPr>
                        <a:t>Singapur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6278" marR="6278" marT="6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effectLst/>
                          <a:latin typeface="Arial" panose="020B0604020202020204" pitchFamily="34" charset="0"/>
                        </a:rPr>
                        <a:t>2.700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-100,0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-2.700</a:t>
                      </a:r>
                    </a:p>
                  </a:txBody>
                  <a:tcPr marL="6278" marR="6278" marT="627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005801"/>
                  </a:ext>
                </a:extLst>
              </a:tr>
              <a:tr h="2424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Total Mundo</a:t>
                      </a:r>
                    </a:p>
                  </a:txBody>
                  <a:tcPr marL="6278" marR="6278" marT="62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1.124.823</a:t>
                      </a:r>
                    </a:p>
                  </a:txBody>
                  <a:tcPr marL="6278" marR="6278" marT="62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effectLst/>
                          <a:latin typeface="Arial" panose="020B0604020202020204" pitchFamily="34" charset="0"/>
                        </a:rPr>
                        <a:t>1.125.166</a:t>
                      </a:r>
                    </a:p>
                  </a:txBody>
                  <a:tcPr marL="6278" marR="6278" marT="62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-0,2</a:t>
                      </a:r>
                    </a:p>
                  </a:txBody>
                  <a:tcPr marL="6278" marR="6278" marT="62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effectLst/>
                          <a:latin typeface="Arial" panose="020B0604020202020204" pitchFamily="34" charset="0"/>
                        </a:rPr>
                        <a:t>-2.325</a:t>
                      </a:r>
                    </a:p>
                  </a:txBody>
                  <a:tcPr marL="6278" marR="6278" marT="62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511544"/>
                  </a:ext>
                </a:extLst>
              </a:tr>
            </a:tbl>
          </a:graphicData>
        </a:graphic>
      </p:graphicFrame>
      <p:pic>
        <p:nvPicPr>
          <p:cNvPr id="6" name="Imagen 5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4285E2C5-40CA-4717-9B20-B46AC4BDF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78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6871D49D-F0BC-442B-995D-CCBDFBDA5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393159"/>
              </p:ext>
            </p:extLst>
          </p:nvPr>
        </p:nvGraphicFramePr>
        <p:xfrm>
          <a:off x="1116138" y="247469"/>
          <a:ext cx="9959723" cy="6363061"/>
        </p:xfrm>
        <a:graphic>
          <a:graphicData uri="http://schemas.openxmlformats.org/drawingml/2006/table">
            <a:tbl>
              <a:tblPr/>
              <a:tblGrid>
                <a:gridCol w="1815032">
                  <a:extLst>
                    <a:ext uri="{9D8B030D-6E8A-4147-A177-3AD203B41FA5}">
                      <a16:colId xmlns:a16="http://schemas.microsoft.com/office/drawing/2014/main" val="1209439962"/>
                    </a:ext>
                  </a:extLst>
                </a:gridCol>
                <a:gridCol w="1012358">
                  <a:extLst>
                    <a:ext uri="{9D8B030D-6E8A-4147-A177-3AD203B41FA5}">
                      <a16:colId xmlns:a16="http://schemas.microsoft.com/office/drawing/2014/main" val="3991393614"/>
                    </a:ext>
                  </a:extLst>
                </a:gridCol>
                <a:gridCol w="1196655">
                  <a:extLst>
                    <a:ext uri="{9D8B030D-6E8A-4147-A177-3AD203B41FA5}">
                      <a16:colId xmlns:a16="http://schemas.microsoft.com/office/drawing/2014/main" val="1039316375"/>
                    </a:ext>
                  </a:extLst>
                </a:gridCol>
                <a:gridCol w="1196655">
                  <a:extLst>
                    <a:ext uri="{9D8B030D-6E8A-4147-A177-3AD203B41FA5}">
                      <a16:colId xmlns:a16="http://schemas.microsoft.com/office/drawing/2014/main" val="1420212659"/>
                    </a:ext>
                  </a:extLst>
                </a:gridCol>
                <a:gridCol w="1196655">
                  <a:extLst>
                    <a:ext uri="{9D8B030D-6E8A-4147-A177-3AD203B41FA5}">
                      <a16:colId xmlns:a16="http://schemas.microsoft.com/office/drawing/2014/main" val="3083724306"/>
                    </a:ext>
                  </a:extLst>
                </a:gridCol>
                <a:gridCol w="1135071">
                  <a:extLst>
                    <a:ext uri="{9D8B030D-6E8A-4147-A177-3AD203B41FA5}">
                      <a16:colId xmlns:a16="http://schemas.microsoft.com/office/drawing/2014/main" val="4164905294"/>
                    </a:ext>
                  </a:extLst>
                </a:gridCol>
                <a:gridCol w="1231641">
                  <a:extLst>
                    <a:ext uri="{9D8B030D-6E8A-4147-A177-3AD203B41FA5}">
                      <a16:colId xmlns:a16="http://schemas.microsoft.com/office/drawing/2014/main" val="956310312"/>
                    </a:ext>
                  </a:extLst>
                </a:gridCol>
                <a:gridCol w="1175656">
                  <a:extLst>
                    <a:ext uri="{9D8B030D-6E8A-4147-A177-3AD203B41FA5}">
                      <a16:colId xmlns:a16="http://schemas.microsoft.com/office/drawing/2014/main" val="2868678444"/>
                    </a:ext>
                  </a:extLst>
                </a:gridCol>
              </a:tblGrid>
              <a:tr h="50447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Países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Campaña 2018/19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Campaña 2017/18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Campaña 2016/17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Campaña 2015/16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Campaña 2014/15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Campaña 2013/14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Campaña  2012/13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675772"/>
                  </a:ext>
                </a:extLst>
              </a:tr>
              <a:tr h="3578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Mundo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1.124.823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1.125.166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1.160.039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1.159.262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1.012.528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965.425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1.153.008</a:t>
                      </a:r>
                    </a:p>
                  </a:txBody>
                  <a:tcPr marL="5866" marR="5866" marT="586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80259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Francia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70.237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58.873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49.656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36.750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40.548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47.815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50.422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958993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Paises Bajos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10.912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5.204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3.252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725319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Italia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46.288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57.742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36.325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4.260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10.591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23.599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24.531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1176581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Grecia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2.488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5.116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9.805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12.843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8.502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6.216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4.411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727273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Portugal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26.213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33.147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29.255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55.173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55.805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49.788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58.500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240753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Irlanda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37.526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2.982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14.852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695118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Malta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6.125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6.238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7.755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6.138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6.673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3.991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3.141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971490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Marruecos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11.921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29.717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34.769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7.022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14.862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15.463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21.285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51426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Argelia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2.765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3.770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3.173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6.103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67623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Túnez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9.973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5.740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14.127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4.149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2.189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16.500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649366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Libia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1.854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18.360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34.207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4.077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938552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Chipre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2.096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1.151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4.807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4.928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979873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Líbano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34.208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35.367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21.491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13.990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19.528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14.081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7.649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757755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Irán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30.004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25.523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4.353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633992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Jordania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51.145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66.899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65.359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42.167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28.691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25.831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19.534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894267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Qatar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11.564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21.748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775551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Arabia Saudí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17.398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24.817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103.134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109.297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47.824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70.219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118.505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864747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Kuwait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7.901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19.944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13.482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9.080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8.659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6.536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11.200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104737"/>
                  </a:ext>
                </a:extLst>
              </a:tr>
              <a:tr h="21000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Emiratos Arabes Unidos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460.986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587.348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631.977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676.083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633.017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630.812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755.822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062080"/>
                  </a:ext>
                </a:extLst>
              </a:tr>
              <a:tr h="21000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R.P. China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236.025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64.799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67.882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135.141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76.070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007328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Corea del Sur 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21.315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23.353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9.843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9.094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6.342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2.377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3.375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564412"/>
                  </a:ext>
                </a:extLst>
              </a:tr>
              <a:tr h="22877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Japón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14.938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15.588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12.849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10.681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6.925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3.060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7.479</a:t>
                      </a:r>
                    </a:p>
                  </a:txBody>
                  <a:tcPr marL="5866" marR="5866" marT="5866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229657"/>
                  </a:ext>
                </a:extLst>
              </a:tr>
              <a:tr h="48687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Exportado sobre producido</a:t>
                      </a:r>
                    </a:p>
                  </a:txBody>
                  <a:tcPr marL="5866" marR="5866" marT="58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83%</a:t>
                      </a:r>
                    </a:p>
                  </a:txBody>
                  <a:tcPr marL="5866" marR="5866" marT="58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77%</a:t>
                      </a:r>
                    </a:p>
                  </a:txBody>
                  <a:tcPr marL="5866" marR="5866" marT="58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72%</a:t>
                      </a:r>
                    </a:p>
                  </a:txBody>
                  <a:tcPr marL="5866" marR="5866" marT="58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74%</a:t>
                      </a:r>
                    </a:p>
                  </a:txBody>
                  <a:tcPr marL="5866" marR="5866" marT="58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68%</a:t>
                      </a:r>
                    </a:p>
                  </a:txBody>
                  <a:tcPr marL="5866" marR="5866" marT="58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58%</a:t>
                      </a:r>
                    </a:p>
                  </a:txBody>
                  <a:tcPr marL="5866" marR="5866" marT="58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71%</a:t>
                      </a:r>
                    </a:p>
                  </a:txBody>
                  <a:tcPr marL="5866" marR="5866" marT="58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7567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2773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76C8C7-45FE-49E3-AE91-CDD71810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60" y="0"/>
            <a:ext cx="10515600" cy="1325563"/>
          </a:xfrm>
        </p:spPr>
        <p:txBody>
          <a:bodyPr/>
          <a:lstStyle/>
          <a:p>
            <a:pPr algn="ctr"/>
            <a:r>
              <a:rPr lang="es-ES" sz="6000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7C43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+mn-lt"/>
              </a:rPr>
              <a:t>5 principales destinos </a:t>
            </a:r>
          </a:p>
        </p:txBody>
      </p:sp>
      <p:pic>
        <p:nvPicPr>
          <p:cNvPr id="5" name="Imagen 4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52BFB52E-4758-4B01-8B4B-0EADB4C29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1" y="167744"/>
            <a:ext cx="1744086" cy="802279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C78E232B-EFB5-4C08-8011-89C647F22664}"/>
              </a:ext>
            </a:extLst>
          </p:cNvPr>
          <p:cNvGrpSpPr/>
          <p:nvPr/>
        </p:nvGrpSpPr>
        <p:grpSpPr>
          <a:xfrm>
            <a:off x="45715" y="2103119"/>
            <a:ext cx="12147225" cy="4360486"/>
            <a:chOff x="45715" y="2103119"/>
            <a:chExt cx="12147225" cy="4360486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916C6AE3-6BC8-4390-84C0-5383C286C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2655" y="2103120"/>
              <a:ext cx="6050285" cy="3576981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902C540F-3753-4230-BB2A-376CF964CE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283"/>
            <a:stretch/>
          </p:blipFill>
          <p:spPr>
            <a:xfrm>
              <a:off x="45715" y="2103119"/>
              <a:ext cx="6384816" cy="3576981"/>
            </a:xfrm>
            <a:prstGeom prst="rect">
              <a:avLst/>
            </a:prstGeom>
          </p:spPr>
        </p:pic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80CF84B8-5E3D-4F8D-9DAE-E5BBAACD236F}"/>
                </a:ext>
              </a:extLst>
            </p:cNvPr>
            <p:cNvSpPr txBox="1"/>
            <p:nvPr/>
          </p:nvSpPr>
          <p:spPr>
            <a:xfrm>
              <a:off x="1279590" y="5878830"/>
              <a:ext cx="36581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200" b="1" dirty="0">
                  <a:ln>
                    <a:solidFill>
                      <a:schemeClr val="accent1">
                        <a:lumMod val="20000"/>
                        <a:lumOff val="80000"/>
                      </a:schemeClr>
                    </a:solidFill>
                  </a:ln>
                  <a:solidFill>
                    <a:srgbClr val="007C43"/>
                  </a:solidFill>
                  <a:effectLst>
                    <a:glow rad="101600">
                      <a:schemeClr val="bg1">
                        <a:lumMod val="65000"/>
                        <a:alpha val="60000"/>
                      </a:schemeClr>
                    </a:glow>
                  </a:effectLst>
                  <a:ea typeface="+mj-ea"/>
                  <a:cs typeface="+mj-cs"/>
                </a:rPr>
                <a:t>864.681</a:t>
              </a:r>
              <a:r>
                <a:rPr lang="es-ES" sz="3200" b="1" dirty="0">
                  <a:solidFill>
                    <a:srgbClr val="007C43"/>
                  </a:solidFill>
                </a:rPr>
                <a:t> </a:t>
              </a:r>
              <a:r>
                <a:rPr lang="es-ES" sz="3200" b="1" dirty="0">
                  <a:ln>
                    <a:solidFill>
                      <a:schemeClr val="accent1">
                        <a:lumMod val="20000"/>
                        <a:lumOff val="80000"/>
                      </a:schemeClr>
                    </a:solidFill>
                  </a:ln>
                  <a:solidFill>
                    <a:srgbClr val="007C43"/>
                  </a:solidFill>
                  <a:effectLst>
                    <a:glow rad="101600">
                      <a:schemeClr val="bg1">
                        <a:lumMod val="65000"/>
                        <a:alpha val="60000"/>
                      </a:schemeClr>
                    </a:glow>
                  </a:effectLst>
                  <a:ea typeface="+mj-ea"/>
                  <a:cs typeface="+mj-cs"/>
                </a:rPr>
                <a:t>Toneladas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A4BA3700-FE5C-49A3-9F93-2AA00BBA225D}"/>
                </a:ext>
              </a:extLst>
            </p:cNvPr>
            <p:cNvSpPr txBox="1"/>
            <p:nvPr/>
          </p:nvSpPr>
          <p:spPr>
            <a:xfrm>
              <a:off x="8188750" y="5878830"/>
              <a:ext cx="36581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>
                <a:defRPr sz="3200" b="1">
                  <a:ln>
                    <a:solidFill>
                      <a:schemeClr val="accent1">
                        <a:lumMod val="20000"/>
                        <a:lumOff val="80000"/>
                      </a:schemeClr>
                    </a:solidFill>
                  </a:ln>
                  <a:solidFill>
                    <a:srgbClr val="007C43"/>
                  </a:solidFill>
                  <a:effectLst>
                    <a:glow rad="101600">
                      <a:schemeClr val="bg1">
                        <a:lumMod val="65000"/>
                        <a:alpha val="60000"/>
                      </a:schemeClr>
                    </a:glow>
                  </a:effectLst>
                  <a:ea typeface="+mj-ea"/>
                  <a:cs typeface="+mj-cs"/>
                </a:defRPr>
              </a:lvl1pPr>
            </a:lstStyle>
            <a:p>
              <a:r>
                <a:rPr lang="es-ES" dirty="0"/>
                <a:t>835.661 Toneladas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53914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</TotalTime>
  <Words>649</Words>
  <Application>Microsoft Office PowerPoint</Application>
  <PresentationFormat>Panorámica</PresentationFormat>
  <Paragraphs>526</Paragraphs>
  <Slides>18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Tahoma</vt:lpstr>
      <vt:lpstr>Tema de Office</vt:lpstr>
      <vt:lpstr>Worksheet</vt:lpstr>
      <vt:lpstr>EXPORTACIONES  ALFALFA DESHIDRATADA </vt:lpstr>
      <vt:lpstr>Visión General</vt:lpstr>
      <vt:lpstr>Visión General </vt:lpstr>
      <vt:lpstr>Visión General</vt:lpstr>
      <vt:lpstr>Presentación de PowerPoint</vt:lpstr>
      <vt:lpstr>Exportaciones por productos 2018/19</vt:lpstr>
      <vt:lpstr>Comparativa Exportaciones 18/19 vs 17/18 </vt:lpstr>
      <vt:lpstr>Presentación de PowerPoint</vt:lpstr>
      <vt:lpstr>5 principales destinos </vt:lpstr>
      <vt:lpstr>Presentación de PowerPoint</vt:lpstr>
      <vt:lpstr>China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EXPORTACIONES ALFALFA DESHIDRATADA CAMPAÑA 2018/2019</dc:title>
  <dc:creator>luis machin</dc:creator>
  <cp:lastModifiedBy>luis machin</cp:lastModifiedBy>
  <cp:revision>63</cp:revision>
  <cp:lastPrinted>2019-05-31T07:33:50Z</cp:lastPrinted>
  <dcterms:created xsi:type="dcterms:W3CDTF">2019-05-24T11:09:11Z</dcterms:created>
  <dcterms:modified xsi:type="dcterms:W3CDTF">2019-06-11T08:49:16Z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